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687" r:id="rId3"/>
    <p:sldMasterId id="2147483691" r:id="rId4"/>
    <p:sldMasterId id="2147483667" r:id="rId5"/>
  </p:sldMasterIdLst>
  <p:notesMasterIdLst>
    <p:notesMasterId r:id="rId35"/>
  </p:notesMasterIdLst>
  <p:handoutMasterIdLst>
    <p:handoutMasterId r:id="rId36"/>
  </p:handoutMasterIdLst>
  <p:sldIdLst>
    <p:sldId id="256" r:id="rId6"/>
    <p:sldId id="34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45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98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208"/>
    </p:cViewPr>
  </p:sorterViewPr>
  <p:notesViewPr>
    <p:cSldViewPr snapToGrid="0" snapToObjects="1">
      <p:cViewPr varScale="1">
        <p:scale>
          <a:sx n="163" d="100"/>
          <a:sy n="163" d="100"/>
        </p:scale>
        <p:origin x="45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lexandradinu\Dropbox\SC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lexandradinu\Dropbox\SC_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lexandradinu\Dropbox\SC_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alexandradinu\Dropbox\SC_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Population Growth 2009-2017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Population Growth since 2009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47E0-4F6F-99CD-0887B025EFE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47E0-4F6F-99CD-0887B025EF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8"/>
                <c:pt idx="0">
                  <c:v>Hilton Head MSA</c:v>
                </c:pt>
                <c:pt idx="1">
                  <c:v>Charleston  MSA</c:v>
                </c:pt>
                <c:pt idx="2">
                  <c:v>Greenville MSA </c:v>
                </c:pt>
                <c:pt idx="3">
                  <c:v>Spartanburg County MSA</c:v>
                </c:pt>
                <c:pt idx="4">
                  <c:v>SC portion of Charlotte MSA</c:v>
                </c:pt>
                <c:pt idx="5">
                  <c:v>Columbia MSA</c:v>
                </c:pt>
                <c:pt idx="6">
                  <c:v>South Carolina</c:v>
                </c:pt>
                <c:pt idx="7">
                  <c:v>USA</c:v>
                </c:pt>
              </c:strCache>
            </c:strRef>
          </c:cat>
          <c:val>
            <c:numRef>
              <c:f>Sheet1!$D$2:$D$23</c:f>
              <c:numCache>
                <c:formatCode>0.00%</c:formatCode>
                <c:ptCount val="8"/>
                <c:pt idx="0">
                  <c:v>0.25038497528053499</c:v>
                </c:pt>
                <c:pt idx="1">
                  <c:v>0.19748790835041599</c:v>
                </c:pt>
                <c:pt idx="2">
                  <c:v>0.110900723418171</c:v>
                </c:pt>
                <c:pt idx="3">
                  <c:v>8.5875143517173694E-2</c:v>
                </c:pt>
                <c:pt idx="4">
                  <c:v>0.18887875877114399</c:v>
                </c:pt>
                <c:pt idx="5">
                  <c:v>0.15984965450909899</c:v>
                </c:pt>
                <c:pt idx="6">
                  <c:v>0.12806791737294199</c:v>
                </c:pt>
                <c:pt idx="7">
                  <c:v>8.4478077116023995E-2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E0-4F6F-99CD-0887B025EF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6511280"/>
        <c:axId val="1866515904"/>
      </c:barChart>
      <c:catAx>
        <c:axId val="186651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515904"/>
        <c:crosses val="autoZero"/>
        <c:auto val="1"/>
        <c:lblAlgn val="ctr"/>
        <c:lblOffset val="100"/>
        <c:noMultiLvlLbl val="0"/>
      </c:catAx>
      <c:valAx>
        <c:axId val="1866515904"/>
        <c:scaling>
          <c:orientation val="minMax"/>
          <c:min val="-0.05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511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Employment Growth 2009-2017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Employment Growth since 2009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85FA-41AA-B5CF-2509B1A7D03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85FA-41AA-B5CF-2509B1A7D0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8"/>
                <c:pt idx="0">
                  <c:v>Hilton Head MSA</c:v>
                </c:pt>
                <c:pt idx="1">
                  <c:v>Charleston  MSA</c:v>
                </c:pt>
                <c:pt idx="2">
                  <c:v>Greenville MSA </c:v>
                </c:pt>
                <c:pt idx="3">
                  <c:v>Spartanburg County MSA</c:v>
                </c:pt>
                <c:pt idx="4">
                  <c:v>SC portion of Charlotte MSA</c:v>
                </c:pt>
                <c:pt idx="5">
                  <c:v>Columbia MSA</c:v>
                </c:pt>
                <c:pt idx="6">
                  <c:v>South Carolina</c:v>
                </c:pt>
                <c:pt idx="7">
                  <c:v>USA</c:v>
                </c:pt>
              </c:strCache>
            </c:strRef>
          </c:cat>
          <c:val>
            <c:numRef>
              <c:f>Sheet1!$G$2:$G$23</c:f>
              <c:numCache>
                <c:formatCode>0.00%</c:formatCode>
                <c:ptCount val="8"/>
                <c:pt idx="0">
                  <c:v>0.21933645973711899</c:v>
                </c:pt>
                <c:pt idx="1">
                  <c:v>0.19649132521735399</c:v>
                </c:pt>
                <c:pt idx="2">
                  <c:v>0.102966264660863</c:v>
                </c:pt>
                <c:pt idx="3">
                  <c:v>0.103141709403489</c:v>
                </c:pt>
                <c:pt idx="4">
                  <c:v>0.16647776069829601</c:v>
                </c:pt>
                <c:pt idx="5">
                  <c:v>0.13240305439536601</c:v>
                </c:pt>
                <c:pt idx="6">
                  <c:v>0.106144523749894</c:v>
                </c:pt>
                <c:pt idx="7">
                  <c:v>6.6373268436844601E-2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FA-41AA-B5CF-2509B1A7D0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5992672"/>
        <c:axId val="1865970096"/>
      </c:barChart>
      <c:catAx>
        <c:axId val="186599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5970096"/>
        <c:crosses val="autoZero"/>
        <c:auto val="1"/>
        <c:lblAlgn val="ctr"/>
        <c:lblOffset val="100"/>
        <c:noMultiLvlLbl val="0"/>
      </c:catAx>
      <c:valAx>
        <c:axId val="186597009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5992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Sheet1!$AF$1</c:f>
              <c:strCache>
                <c:ptCount val="1"/>
                <c:pt idx="0">
                  <c:v>Real Per Capita Income  Growth 2009-2017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FF71-4260-8C90-E2AB6EE2A782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FF71-4260-8C90-E2AB6EE2A7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8"/>
                <c:pt idx="0">
                  <c:v>Hilton Head MSA</c:v>
                </c:pt>
                <c:pt idx="1">
                  <c:v>Charleston  MSA</c:v>
                </c:pt>
                <c:pt idx="2">
                  <c:v>Greenville MSA </c:v>
                </c:pt>
                <c:pt idx="3">
                  <c:v>Spartanburg County MSA</c:v>
                </c:pt>
                <c:pt idx="4">
                  <c:v>SC portion of Charlotte MSA</c:v>
                </c:pt>
                <c:pt idx="5">
                  <c:v>Columbia MSA</c:v>
                </c:pt>
                <c:pt idx="6">
                  <c:v>South Carolina</c:v>
                </c:pt>
                <c:pt idx="7">
                  <c:v>USA</c:v>
                </c:pt>
              </c:strCache>
            </c:strRef>
          </c:cat>
          <c:val>
            <c:numRef>
              <c:f>Sheet1!$AF$2:$AF$23</c:f>
              <c:numCache>
                <c:formatCode>0.00%</c:formatCode>
                <c:ptCount val="8"/>
                <c:pt idx="0">
                  <c:v>0.142779501347404</c:v>
                </c:pt>
                <c:pt idx="1">
                  <c:v>0.25564909171466599</c:v>
                </c:pt>
                <c:pt idx="2">
                  <c:v>0.21033695798093699</c:v>
                </c:pt>
                <c:pt idx="3">
                  <c:v>0.19865427747516801</c:v>
                </c:pt>
                <c:pt idx="4">
                  <c:v>7.9257902360057905E-2</c:v>
                </c:pt>
                <c:pt idx="5">
                  <c:v>0.15152593194927999</c:v>
                </c:pt>
                <c:pt idx="6">
                  <c:v>0.19193639977285601</c:v>
                </c:pt>
                <c:pt idx="7">
                  <c:v>0.17317365269461099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71-4260-8C90-E2AB6EE2A7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866620560"/>
        <c:axId val="1866625184"/>
      </c:barChart>
      <c:catAx>
        <c:axId val="186662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625184"/>
        <c:crosses val="autoZero"/>
        <c:auto val="1"/>
        <c:lblAlgn val="ctr"/>
        <c:lblOffset val="100"/>
        <c:noMultiLvlLbl val="0"/>
      </c:catAx>
      <c:valAx>
        <c:axId val="186662518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662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Share of</a:t>
            </a:r>
            <a:r>
              <a:rPr lang="en-US" baseline="0"/>
              <a:t> the Population 25-64 with a Bachelors Degree or Higher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Sheet1!$P$1</c:f>
              <c:strCache>
                <c:ptCount val="1"/>
                <c:pt idx="0">
                  <c:v>Share of Population 25-64 w/ Bachelor's Degree or Higher (2009)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Sheet1!$A$2:$A$23</c:f>
              <c:strCache>
                <c:ptCount val="8"/>
                <c:pt idx="0">
                  <c:v>Hilton Head MSA</c:v>
                </c:pt>
                <c:pt idx="1">
                  <c:v>Charleston  MSA</c:v>
                </c:pt>
                <c:pt idx="2">
                  <c:v>Greenville MSA </c:v>
                </c:pt>
                <c:pt idx="3">
                  <c:v>Spartanburg County MSA</c:v>
                </c:pt>
                <c:pt idx="4">
                  <c:v>SC portion of Charlotte MSA</c:v>
                </c:pt>
                <c:pt idx="5">
                  <c:v>Columbia MSA</c:v>
                </c:pt>
                <c:pt idx="6">
                  <c:v>South Carolina</c:v>
                </c:pt>
                <c:pt idx="7">
                  <c:v>USA</c:v>
                </c:pt>
              </c:strCache>
            </c:strRef>
          </c:cat>
          <c:val>
            <c:numRef>
              <c:f>Sheet1!$P$2:$P$23</c:f>
              <c:numCache>
                <c:formatCode>0.00</c:formatCode>
                <c:ptCount val="8"/>
                <c:pt idx="0">
                  <c:v>30.574470946367221</c:v>
                </c:pt>
                <c:pt idx="1">
                  <c:v>30.6778849801841</c:v>
                </c:pt>
                <c:pt idx="2">
                  <c:v>26.225790562037279</c:v>
                </c:pt>
                <c:pt idx="3">
                  <c:v>21.239689635960879</c:v>
                </c:pt>
                <c:pt idx="4">
                  <c:v>22.675967100400101</c:v>
                </c:pt>
                <c:pt idx="5">
                  <c:v>34.220787660846511</c:v>
                </c:pt>
                <c:pt idx="6">
                  <c:v>24.683110888933019</c:v>
                </c:pt>
                <c:pt idx="7">
                  <c:v>29.5000701894561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32-49C5-829D-7B6CD07CC3AE}"/>
            </c:ext>
          </c:extLst>
        </c:ser>
        <c:ser>
          <c:idx val="1"/>
          <c:order val="1"/>
          <c:tx>
            <c:strRef>
              <c:f>Sheet1!$Q$1</c:f>
              <c:strCache>
                <c:ptCount val="1"/>
                <c:pt idx="0">
                  <c:v>Share of Population 25-64 w/ Bachelor's Degree or Higher (2017)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Sheet1!$A$2:$A$23</c:f>
              <c:strCache>
                <c:ptCount val="8"/>
                <c:pt idx="0">
                  <c:v>Hilton Head MSA</c:v>
                </c:pt>
                <c:pt idx="1">
                  <c:v>Charleston  MSA</c:v>
                </c:pt>
                <c:pt idx="2">
                  <c:v>Greenville MSA </c:v>
                </c:pt>
                <c:pt idx="3">
                  <c:v>Spartanburg County MSA</c:v>
                </c:pt>
                <c:pt idx="4">
                  <c:v>SC portion of Charlotte MSA</c:v>
                </c:pt>
                <c:pt idx="5">
                  <c:v>Columbia MSA</c:v>
                </c:pt>
                <c:pt idx="6">
                  <c:v>South Carolina</c:v>
                </c:pt>
                <c:pt idx="7">
                  <c:v>USA</c:v>
                </c:pt>
              </c:strCache>
            </c:strRef>
          </c:cat>
          <c:val>
            <c:numRef>
              <c:f>Sheet1!$Q$2:$Q$23</c:f>
              <c:numCache>
                <c:formatCode>0.00</c:formatCode>
                <c:ptCount val="8"/>
                <c:pt idx="0">
                  <c:v>30.424654710368991</c:v>
                </c:pt>
                <c:pt idx="1">
                  <c:v>35.457002905442323</c:v>
                </c:pt>
                <c:pt idx="2">
                  <c:v>29.247409444596489</c:v>
                </c:pt>
                <c:pt idx="3">
                  <c:v>24.702749163269779</c:v>
                </c:pt>
                <c:pt idx="4">
                  <c:v>29.492827868852469</c:v>
                </c:pt>
                <c:pt idx="5">
                  <c:v>35.54239368230084</c:v>
                </c:pt>
                <c:pt idx="6">
                  <c:v>27.742896719617281</c:v>
                </c:pt>
                <c:pt idx="7">
                  <c:v>32.34893141066744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32-49C5-829D-7B6CD07CC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69997824"/>
        <c:axId val="1869838064"/>
      </c:barChart>
      <c:catAx>
        <c:axId val="186999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838064"/>
        <c:crosses val="autoZero"/>
        <c:auto val="1"/>
        <c:lblAlgn val="ctr"/>
        <c:lblOffset val="100"/>
        <c:noMultiLvlLbl val="0"/>
      </c:catAx>
      <c:valAx>
        <c:axId val="186983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99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84E1E-E540-AC43-BC13-F90D55305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41BA6-039E-8F4D-B7F7-3C8E20B40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38C9C-4B69-864E-9EEE-DFA43CC144D2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69921-4617-FB4C-9847-172FF83023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0DCBB-D829-754E-9E76-36A9E3643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7A92-5E9C-F94E-8B11-4D34C67AD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9A61E-B1D6-C34D-A321-B3E90F6DE630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3E603-0EE4-3042-9661-047EB577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6CF66B-F138-4A1F-8153-B659CB54128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0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703-D0F7-E745-A687-AC990D0C46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34056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6FFF2-58E4-794E-892D-6FF45321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39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7C03E-EF71-2C40-9E45-BF08314E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991633"/>
            <a:ext cx="258783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DC1BB-A980-8448-BB01-0788DE434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659" y="4557878"/>
            <a:ext cx="2666682" cy="16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54A1-6207-5141-AAB1-9A7630DA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95B-0887-9F4F-BA1C-0B9CBE5A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515B1-8A32-AB43-82F2-51A60BC2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D973-68F9-5B46-A3D8-B7AF20B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A68CE-A588-FE4D-9C1E-5BE4A1A8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5185-7056-B946-8F27-7890BB2A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AF3B6-3151-9346-B00D-EBED7ED75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208-3C62-3840-A816-A69F27E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1DD0-6624-6048-953E-41055A0D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C492C-9027-2B43-9637-56046A06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6896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56521"/>
            <a:ext cx="10515600" cy="2187986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67949"/>
            <a:ext cx="5493794" cy="1500187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DFD73-0710-2244-860D-4BA6234A0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5703" y="5909691"/>
            <a:ext cx="2892287" cy="49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3085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56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9FC8-F8EA-9347-8E9F-F97D6932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27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9FC8-F8EA-9347-8E9F-F97D6932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20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C26F-F892-0543-A19A-438A5622FF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17065-ABFA-3649-83F0-69CFB0C3AE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7EDCD-28E2-CA41-AE38-53B712ED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46E1-EF78-C745-BB17-54EEC945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2BA0-272C-2547-8DB2-2D8FE12C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363B-6C14-2D40-A1B6-0D8F22D45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1DBC5-D4F7-0440-9BFD-25A7A4C4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C9C18-E489-7647-8CED-22A2387F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2448A-0687-1A43-B3EA-74BE0BE4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70BF7-1EB5-C544-A9A6-5F0E374D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417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E0ED-E71A-1C44-9D90-E647CA230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BD0B3-2667-514D-834C-95D79D4CF7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401D-47C0-7F4A-8F89-723BEA59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9E663-40D7-3B4F-9F7D-35A26F95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BFF7-4903-D245-A504-456030BB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ED37-4F17-3341-80DD-6302FD9C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E732-1F86-874D-B35F-F0D15E08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3372-CC48-6246-83C0-B536F3DC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5CF31-8755-3E42-B89A-9D67D96D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35332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D4C83-63CA-B640-BF0B-BAE83F8B3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65673-C9B2-4C48-BBAB-0E4019F82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269BE-2C86-B842-B355-6AB1BC03C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DCD5D-E9C8-5841-B80D-616182E2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A171C-8B44-0647-AD25-41D0DBC8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2E0D0-4F9F-E549-B918-A3C2AE4E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736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48B-18CA-6547-89AB-443466B6A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0B6DC-932C-1749-ADD1-CEE1ED5A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04A78-AB92-C047-A656-060850D0B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F4863-7488-DD41-8739-D05EF2024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20B27-2F94-5341-AA43-15E1C2F4D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DA9F7-E3A8-064A-98D3-BD3591F96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0C8F9-4D91-5F41-98F9-912E33C4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309DD-48DB-5647-A9E7-D3217CE0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8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8514-4094-5042-9F1E-2D4D734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17970-13CC-C648-AEE0-44BA0CCB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334A7-F19C-434F-880F-850A14D3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1143E-52CB-2049-923F-0C688D8A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68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69C6-CEF8-7F48-B597-9243FD18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4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A62D-CCBC-7543-9C0C-AA35EEC84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A7F4F-2DF5-724A-B6EE-69EB0FFA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410F-E7D8-9846-BAB6-493501A45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75735-84D2-1E46-B0F0-4F162B7D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FBD46-34D1-E147-A693-83B74DA9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39AEB-EEF9-674C-AE8B-2D852CF4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74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8417-50FB-8F45-A572-0888C9A4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15EEE3-3DE1-304C-8276-2237C8C3D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3FC71-9FD1-0044-8479-10652A759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A2DAD-DB9A-6945-9BB1-FF231E6E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0B597-3A17-EA47-B881-EAB65584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B8526-74B1-244E-B406-CCE76F41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89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28A9-9479-1849-8DD5-A1BD0A4D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122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518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948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25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01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C64B-5CD5-7341-B6E0-9B4F677F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8467-A91D-B840-9781-A402C93E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6502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7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469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655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833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364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5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36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413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800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82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49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C8D6-6BCB-BD4B-B6E0-92A77800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099C-8353-F44E-8406-26AC0797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8CC49-08EF-8048-B6B2-BC247008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CBEF1-4544-884E-86EB-5374139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7F880-2CCE-9044-8CE8-A7CF47CE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877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32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861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457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13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101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690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53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514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79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729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E802-B46A-204D-94D4-E50D913A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812B-2A55-D049-A1C2-A4C973AC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8766B-6B24-3B45-B55F-3D85F881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21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7F728-2418-1540-9191-5FDFA36D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48585-BFC1-9148-A0B5-07C83C2F2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21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71BF-1A9F-5641-95DB-6C0FE67B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21846-D4EB-5949-B8F3-E4009916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283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0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0657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644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488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33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4466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6294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4755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33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48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7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B9F697-EC0A-6D42-A010-ACC831422F01}"/>
              </a:ext>
            </a:extLst>
          </p:cNvPr>
          <p:cNvSpPr txBox="1"/>
          <p:nvPr userDrawn="1"/>
        </p:nvSpPr>
        <p:spPr>
          <a:xfrm>
            <a:off x="2054676" y="656403"/>
            <a:ext cx="804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rgbClr val="73000A"/>
                </a:solidFill>
                <a:latin typeface="Georgia" panose="02040502050405020303" pitchFamily="18" charset="0"/>
              </a:rPr>
              <a:t>$</a:t>
            </a:r>
            <a:r>
              <a:rPr lang="en-US" sz="6600" b="1" dirty="0">
                <a:solidFill>
                  <a:srgbClr val="73000A"/>
                </a:solidFill>
                <a:latin typeface="Georgia" panose="02040502050405020303" pitchFamily="18" charset="0"/>
              </a:rPr>
              <a:t>100,000,000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00764-6E20-EF46-8782-61440603CADE}"/>
              </a:ext>
            </a:extLst>
          </p:cNvPr>
          <p:cNvSpPr txBox="1"/>
          <p:nvPr userDrawn="1"/>
        </p:nvSpPr>
        <p:spPr>
          <a:xfrm>
            <a:off x="2054677" y="1617438"/>
            <a:ext cx="804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budget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EBA0B-1974-6348-B28B-DC01C01D8AE0}"/>
              </a:ext>
            </a:extLst>
          </p:cNvPr>
          <p:cNvSpPr txBox="1"/>
          <p:nvPr userDrawn="1"/>
        </p:nvSpPr>
        <p:spPr>
          <a:xfrm>
            <a:off x="2092779" y="2562149"/>
            <a:ext cx="804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rgbClr val="73000A"/>
                </a:solidFill>
                <a:latin typeface="Georgia" panose="02040502050405020303" pitchFamily="18" charset="0"/>
              </a:rPr>
              <a:t>50,000+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9A903-2410-2440-903F-B5D4C82C3521}"/>
              </a:ext>
            </a:extLst>
          </p:cNvPr>
          <p:cNvSpPr txBox="1"/>
          <p:nvPr userDrawn="1"/>
        </p:nvSpPr>
        <p:spPr>
          <a:xfrm>
            <a:off x="2054676" y="3531645"/>
            <a:ext cx="804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A3BF3-3382-4B40-8E0E-CE5FCFE9610C}"/>
              </a:ext>
            </a:extLst>
          </p:cNvPr>
          <p:cNvSpPr txBox="1"/>
          <p:nvPr userDrawn="1"/>
        </p:nvSpPr>
        <p:spPr>
          <a:xfrm>
            <a:off x="2081889" y="4387426"/>
            <a:ext cx="804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3000A"/>
                </a:solidFill>
                <a:latin typeface="Georgia" panose="02040502050405020303" pitchFamily="18" charset="0"/>
              </a:rPr>
              <a:t>5,300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479BD-3FBE-E84B-B04B-AA1A46117663}"/>
              </a:ext>
            </a:extLst>
          </p:cNvPr>
          <p:cNvSpPr txBox="1"/>
          <p:nvPr userDrawn="1"/>
        </p:nvSpPr>
        <p:spPr>
          <a:xfrm>
            <a:off x="2081890" y="5397448"/>
            <a:ext cx="804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undergraduates</a:t>
            </a:r>
          </a:p>
        </p:txBody>
      </p:sp>
    </p:spTree>
    <p:extLst>
      <p:ext uri="{BB962C8B-B14F-4D97-AF65-F5344CB8AC3E}">
        <p14:creationId xmlns:p14="http://schemas.microsoft.com/office/powerpoint/2010/main" val="120016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0298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662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886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4843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8882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7667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1872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40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9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6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46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913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825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664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04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741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66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443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1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53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ore Fast Facts"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2B3FF-7F62-694B-9603-6A7FD21CD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648" y="723545"/>
            <a:ext cx="10653356" cy="5992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6AB6D-B028-8949-A984-04D4A36FC06D}"/>
              </a:ext>
            </a:extLst>
          </p:cNvPr>
          <p:cNvSpPr txBox="1"/>
          <p:nvPr userDrawn="1"/>
        </p:nvSpPr>
        <p:spPr>
          <a:xfrm>
            <a:off x="259810" y="204871"/>
            <a:ext cx="101478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Impact" panose="020B0806030902050204" pitchFamily="34" charset="0"/>
              </a:rPr>
              <a:t>DARLA MOORE SCHOOL OF BUSINESS </a:t>
            </a:r>
            <a:r>
              <a:rPr lang="en-US" sz="3600" dirty="0">
                <a:latin typeface="Impact" panose="020B0806030902050204" pitchFamily="34" charset="0"/>
              </a:rPr>
              <a:t>|</a:t>
            </a:r>
            <a:r>
              <a:rPr lang="en-US" sz="3200" dirty="0">
                <a:latin typeface="Impact" panose="020B0806030902050204" pitchFamily="34" charset="0"/>
              </a:rPr>
              <a:t> FAST FACTS</a:t>
            </a:r>
          </a:p>
        </p:txBody>
      </p:sp>
    </p:spTree>
    <p:extLst>
      <p:ext uri="{BB962C8B-B14F-4D97-AF65-F5344CB8AC3E}">
        <p14:creationId xmlns:p14="http://schemas.microsoft.com/office/powerpoint/2010/main" val="298023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63" Type="http://schemas.openxmlformats.org/officeDocument/2006/relationships/image" Target="../media/image11.jpg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8" Type="http://schemas.openxmlformats.org/officeDocument/2006/relationships/slideLayout" Target="../slideLayouts/slideLayout74.xml"/><Relationship Id="rId5" Type="http://schemas.openxmlformats.org/officeDocument/2006/relationships/slideLayout" Target="../slideLayouts/slideLayout21.xml"/><Relationship Id="rId61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64" Type="http://schemas.openxmlformats.org/officeDocument/2006/relationships/image" Target="../media/image12.emf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59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60" Type="http://schemas.openxmlformats.org/officeDocument/2006/relationships/slideLayout" Target="../slideLayouts/slideLayout76.xml"/><Relationship Id="rId65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BC199-4655-F541-83EE-721E1D08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45D78-BC86-6C4A-8173-07BC8BF4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E362-4DC4-BA42-AD46-DCFCBF72C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AB465-CD1B-7A41-8A74-7F4A07B23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00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AFF7-6653-6A4D-A979-64D2F5BECA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0032F1-0121-BE4C-B781-236291AD797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052663" y="5999031"/>
            <a:ext cx="2695388" cy="4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8" r:id="rId6"/>
    <p:sldLayoutId id="2147483655" r:id="rId7"/>
    <p:sldLayoutId id="2147483689" r:id="rId8"/>
    <p:sldLayoutId id="2147483690" r:id="rId9"/>
    <p:sldLayoutId id="2147483656" r:id="rId10"/>
    <p:sldLayoutId id="2147483657" r:id="rId11"/>
    <p:sldLayoutId id="2147483658" r:id="rId12"/>
    <p:sldLayoutId id="21474837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C4712-C3E2-3B4F-96A2-72C3E2457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7ED96-DF4B-EF4C-A95E-BA3258B5C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42A0A-5CF5-9340-A31A-C9551F277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DDB84-5149-7B4B-BC8B-7F5CDD8F00BC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EFE30-1AFA-3542-AB00-5277C66CF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50745-0429-3040-9224-5CAB2479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84CBE-26A2-0241-AEBD-55E75FC5B7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35364-7546-4B41-87B7-98B939E1DB3F}"/>
              </a:ext>
            </a:extLst>
          </p:cNvPr>
          <p:cNvSpPr>
            <a:spLocks noChangeAspect="1"/>
          </p:cNvSpPr>
          <p:nvPr userDrawn="1"/>
        </p:nvSpPr>
        <p:spPr>
          <a:xfrm>
            <a:off x="119744" y="114299"/>
            <a:ext cx="12069931" cy="6675120"/>
          </a:xfrm>
          <a:prstGeom prst="rect">
            <a:avLst/>
          </a:prstGeom>
          <a:noFill/>
          <a:ln w="231775">
            <a:solidFill>
              <a:srgbClr val="7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9D3F5-CCFA-8E4D-BBB1-8B29E77C68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8281" y="5999031"/>
            <a:ext cx="2576809" cy="4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1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30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8C3C8D-95EF-404B-A9A2-DD10A25C9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3000"/>
          </a:blip>
          <a:srcRect t="27542" b="28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BE30-BD07-6640-9C46-1C7D8D11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11E8-D157-1A43-8129-AFAC62DD6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02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 spc="0" baseline="0">
          <a:solidFill>
            <a:schemeClr val="bg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8C3C8D-95EF-404B-A9A2-DD10A25C9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t="32332" b="242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BE30-BD07-6640-9C46-1C7D8D11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11E8-D157-1A43-8129-AFAC62DD6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24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 spc="0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3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556B99-B185-F043-BF66-26FBD41B5D79}"/>
              </a:ext>
            </a:extLst>
          </p:cNvPr>
          <p:cNvSpPr/>
          <p:nvPr userDrawn="1"/>
        </p:nvSpPr>
        <p:spPr>
          <a:xfrm>
            <a:off x="0" y="5755907"/>
            <a:ext cx="12192000" cy="1102094"/>
          </a:xfrm>
          <a:prstGeom prst="rect">
            <a:avLst/>
          </a:prstGeom>
          <a:solidFill>
            <a:srgbClr val="73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FEB2E-40AB-A34B-964B-0636E7C9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EAE60-3216-C549-90BC-C00DC94EF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4213B-EE7B-E148-BC11-67CBFBC47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>
            <a:alphaModFix amt="13000"/>
          </a:blip>
          <a:srcRect t="63506" b="29509"/>
          <a:stretch/>
        </p:blipFill>
        <p:spPr>
          <a:xfrm>
            <a:off x="0" y="5755906"/>
            <a:ext cx="12192000" cy="110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11735-F246-174C-B674-9005F3AFAD71}"/>
              </a:ext>
            </a:extLst>
          </p:cNvPr>
          <p:cNvPicPr>
            <a:picLocks noChangeAspect="1"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8508733" y="6011977"/>
            <a:ext cx="3436218" cy="5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  <p:sldLayoutId id="2147483736" r:id="rId54"/>
    <p:sldLayoutId id="2147483737" r:id="rId55"/>
    <p:sldLayoutId id="2147483738" r:id="rId56"/>
    <p:sldLayoutId id="2147483739" r:id="rId57"/>
    <p:sldLayoutId id="2147483740" r:id="rId58"/>
    <p:sldLayoutId id="2147483741" r:id="rId59"/>
    <p:sldLayoutId id="2147483742" r:id="rId60"/>
    <p:sldLayoutId id="2147483743" r:id="rId6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://fred.stlouisfed.org/graph/?g=pDGK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fred.stlouisfed.org/graph/?g=poq9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fred.stlouisfed.org/graph/?g=pDHX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finder.census.gov/faces/tableservices/jsf/pages/productview.xhtml?pid=ACS_17_5YR_S2301&amp;prodType=table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finder.census.gov/faces/tableservices/jsf/pages/productview.xhtml?pid=ACS_17_5YR_S2301&amp;prodType=table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finder.census.gov/faces/tableservices/jsf/pages/productview.xhtml?pid=ACS_17_5YR_S2301&amp;prodType=table" TargetMode="Externa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actfinder.census.gov/faces/tableservices/jsf/pages/productview.xhtml?pid=ACS_17_5YR_S2301&amp;prodType=tabl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actfinder.census.gov/faces/tableservices/jsf/pages/productview.xhtml?pid=ACS_17_5YR_S2301&amp;prodType=table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pp.org/research/state-budget-and-tax/unkept-promises-state-cuts-to-higher-education-threaten-access-and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fred.stlouisfed.org/graph/?g=pD7j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fred.stlouisfed.org/graph/?g=pDdX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fred.stlouisfed.org/graph/?g=pDGz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fred.stlouisfed.org/graph/?g=poq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r="264"/>
          <a:stretch/>
        </p:blipFill>
        <p:spPr>
          <a:xfrm>
            <a:off x="0" y="133004"/>
            <a:ext cx="12286211" cy="65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0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C384CC3E-C768-4FC9-82E4-CBE990D69D15}"/>
              </a:ext>
            </a:extLst>
          </p:cNvPr>
          <p:cNvSpPr txBox="1">
            <a:spLocks noChangeArrowheads="1"/>
          </p:cNvSpPr>
          <p:nvPr/>
        </p:nvSpPr>
        <p:spPr>
          <a:xfrm>
            <a:off x="440552" y="381000"/>
            <a:ext cx="10840721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3000A"/>
                </a:solidFill>
              </a:rPr>
              <a:t>Importance of Business Investment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2906B81A-E606-4E74-AED7-52BB950AD71F}"/>
              </a:ext>
            </a:extLst>
          </p:cNvPr>
          <p:cNvSpPr txBox="1">
            <a:spLocks noChangeArrowheads="1"/>
          </p:cNvSpPr>
          <p:nvPr/>
        </p:nvSpPr>
        <p:spPr>
          <a:xfrm>
            <a:off x="283612" y="1944087"/>
            <a:ext cx="11717557" cy="38351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3200" b="1" dirty="0"/>
              <a:t>Private spending on: 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</a:pPr>
            <a:r>
              <a:rPr lang="en-US" sz="3200" dirty="0"/>
              <a:t>equipment and structures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</a:pPr>
            <a:r>
              <a:rPr lang="en-US" sz="3200" dirty="0"/>
              <a:t>computers, software, and research and development 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endParaRPr lang="en-US" sz="3200" dirty="0"/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en-US" sz="3200" b="1" dirty="0"/>
              <a:t>Benefits: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</a:pPr>
            <a:r>
              <a:rPr lang="en-US" sz="3000" dirty="0"/>
              <a:t>productivity</a:t>
            </a:r>
          </a:p>
          <a:p>
            <a:pPr lvl="2">
              <a:lnSpc>
                <a:spcPct val="80000"/>
              </a:lnSpc>
              <a:buFont typeface="Arial" charset="0"/>
              <a:buChar char="•"/>
            </a:pPr>
            <a:r>
              <a:rPr lang="en-US" sz="3000" dirty="0"/>
              <a:t>long-run economic growth</a:t>
            </a:r>
          </a:p>
          <a:p>
            <a:pPr>
              <a:lnSpc>
                <a:spcPct val="80000"/>
              </a:lnSpc>
              <a:buFont typeface="Arial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807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152F46-C4FD-4655-AC26-B2C9B185A7E2}"/>
              </a:ext>
            </a:extLst>
          </p:cNvPr>
          <p:cNvSpPr txBox="1"/>
          <p:nvPr/>
        </p:nvSpPr>
        <p:spPr>
          <a:xfrm>
            <a:off x="2952751" y="928690"/>
            <a:ext cx="5715000" cy="346251"/>
          </a:xfrm>
          <a:prstGeom prst="rect">
            <a:avLst/>
          </a:prstGeom>
        </p:spPr>
        <p:txBody>
          <a:bodyPr lIns="68580" tIns="34291" rIns="68580" bIns="34291" rtlCol="0">
            <a:spAutoFit/>
          </a:bodyPr>
          <a:lstStyle/>
          <a:p>
            <a:pPr algn="ctr"/>
            <a:r>
              <a:rPr lang="en-US">
                <a:solidFill>
                  <a:srgbClr val="333333">
                    <a:alpha val="2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5AA641-3FC4-4C7B-9F2B-ED9626A65EA7}"/>
              </a:ext>
            </a:extLst>
          </p:cNvPr>
          <p:cNvSpPr txBox="1">
            <a:spLocks/>
          </p:cNvSpPr>
          <p:nvPr/>
        </p:nvSpPr>
        <p:spPr>
          <a:xfrm>
            <a:off x="1819421" y="243849"/>
            <a:ext cx="8229600" cy="8572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U.S. Business Investment Level</a:t>
            </a:r>
          </a:p>
        </p:txBody>
      </p:sp>
      <p:pic>
        <p:nvPicPr>
          <p:cNvPr id="6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30B5BFC9-0E42-4158-9B9A-98BB8C33F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422" y="1170169"/>
            <a:ext cx="8748209" cy="474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76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8259CD-FCB4-45DF-BFA6-E47CAB51A85A}"/>
              </a:ext>
            </a:extLst>
          </p:cNvPr>
          <p:cNvSpPr txBox="1"/>
          <p:nvPr/>
        </p:nvSpPr>
        <p:spPr>
          <a:xfrm>
            <a:off x="2952751" y="928690"/>
            <a:ext cx="5715000" cy="346251"/>
          </a:xfrm>
          <a:prstGeom prst="rect">
            <a:avLst/>
          </a:prstGeom>
        </p:spPr>
        <p:txBody>
          <a:bodyPr lIns="68580" tIns="34291" rIns="68580" bIns="34291" rtlCol="0">
            <a:spAutoFit/>
          </a:bodyPr>
          <a:lstStyle/>
          <a:p>
            <a:pPr algn="ctr"/>
            <a:r>
              <a:rPr lang="en-US">
                <a:solidFill>
                  <a:srgbClr val="333333">
                    <a:alpha val="2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F52F41-C3C9-4AEB-8C22-EF4463270361}"/>
              </a:ext>
            </a:extLst>
          </p:cNvPr>
          <p:cNvSpPr txBox="1">
            <a:spLocks/>
          </p:cNvSpPr>
          <p:nvPr/>
        </p:nvSpPr>
        <p:spPr>
          <a:xfrm>
            <a:off x="1819421" y="244563"/>
            <a:ext cx="8229600" cy="8572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U.S. Business Investment Growth</a:t>
            </a:r>
          </a:p>
        </p:txBody>
      </p:sp>
      <p:pic>
        <p:nvPicPr>
          <p:cNvPr id="6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FDF0FCC7-F788-4D94-B18B-EAA7AECE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6" y="1235750"/>
            <a:ext cx="9505949" cy="46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D Graph Chart" descr="FRED Graph">
            <a:hlinkClick r:id="rId2" tooltip="View this chart in your browser. 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289" y="1285272"/>
            <a:ext cx="8594845" cy="447329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F52F41-C3C9-4AEB-8C22-EF4463270361}"/>
              </a:ext>
            </a:extLst>
          </p:cNvPr>
          <p:cNvSpPr txBox="1">
            <a:spLocks/>
          </p:cNvSpPr>
          <p:nvPr/>
        </p:nvSpPr>
        <p:spPr>
          <a:xfrm>
            <a:off x="1819421" y="244563"/>
            <a:ext cx="8229600" cy="85725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U.S. Manufacturing Output</a:t>
            </a:r>
          </a:p>
        </p:txBody>
      </p:sp>
    </p:spTree>
    <p:extLst>
      <p:ext uri="{BB962C8B-B14F-4D97-AF65-F5344CB8AC3E}">
        <p14:creationId xmlns:p14="http://schemas.microsoft.com/office/powerpoint/2010/main" val="344820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CB0871-0D17-4304-9995-F610BFE0024B}"/>
              </a:ext>
            </a:extLst>
          </p:cNvPr>
          <p:cNvSpPr/>
          <p:nvPr/>
        </p:nvSpPr>
        <p:spPr>
          <a:xfrm>
            <a:off x="722489" y="1613921"/>
            <a:ext cx="458328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 dirty="0"/>
              <a:t>Private sector decisions:</a:t>
            </a:r>
          </a:p>
          <a:p>
            <a:pPr marL="1123923" lvl="1" indent="-514338">
              <a:spcBef>
                <a:spcPct val="50000"/>
              </a:spcBef>
              <a:buFont typeface="Arial"/>
              <a:buChar char="•"/>
              <a:defRPr/>
            </a:pPr>
            <a:r>
              <a:rPr lang="en-US" altLang="en-US" sz="2400" dirty="0"/>
              <a:t>Profits</a:t>
            </a:r>
          </a:p>
          <a:p>
            <a:pPr marL="1123923" lvl="1" indent="-514338">
              <a:spcBef>
                <a:spcPct val="50000"/>
              </a:spcBef>
              <a:buFont typeface="Arial"/>
              <a:buChar char="•"/>
              <a:defRPr/>
            </a:pPr>
            <a:r>
              <a:rPr lang="en-US" altLang="en-US" sz="2400" dirty="0"/>
              <a:t>Anticipated growth</a:t>
            </a:r>
          </a:p>
          <a:p>
            <a:pPr marL="1123923" lvl="1" indent="-514338">
              <a:spcBef>
                <a:spcPct val="50000"/>
              </a:spcBef>
              <a:buFont typeface="Arial"/>
              <a:buChar char="•"/>
              <a:defRPr/>
            </a:pPr>
            <a:r>
              <a:rPr lang="en-US" altLang="en-US" sz="2400" dirty="0"/>
              <a:t>Risk taking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0047E-A664-4901-8A40-F9213CE9F946}"/>
              </a:ext>
            </a:extLst>
          </p:cNvPr>
          <p:cNvSpPr/>
          <p:nvPr/>
        </p:nvSpPr>
        <p:spPr>
          <a:xfrm>
            <a:off x="5418667" y="1613920"/>
            <a:ext cx="59708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400" b="1" dirty="0"/>
              <a:t>Public policy:</a:t>
            </a:r>
          </a:p>
          <a:p>
            <a:pPr marL="1123923" lvl="1" indent="-514338">
              <a:spcBef>
                <a:spcPct val="50000"/>
              </a:spcBef>
              <a:buFont typeface="Arial"/>
              <a:buChar char="•"/>
              <a:defRPr/>
            </a:pPr>
            <a:r>
              <a:rPr lang="en-US" altLang="en-US" sz="2400" dirty="0"/>
              <a:t>Lower business (corporate) tax rates</a:t>
            </a:r>
          </a:p>
          <a:p>
            <a:pPr marL="1123923" lvl="1" indent="-514338">
              <a:spcBef>
                <a:spcPct val="50000"/>
              </a:spcBef>
              <a:buFont typeface="Arial"/>
              <a:buChar char="•"/>
              <a:defRPr/>
            </a:pPr>
            <a:r>
              <a:rPr lang="en-US" altLang="en-US" sz="2400" dirty="0"/>
              <a:t>Accelerated depreciation</a:t>
            </a:r>
          </a:p>
          <a:p>
            <a:pPr marL="1123923" lvl="1" indent="-514338">
              <a:spcBef>
                <a:spcPct val="50000"/>
              </a:spcBef>
              <a:buFont typeface="Arial"/>
              <a:buChar char="•"/>
              <a:defRPr/>
            </a:pPr>
            <a:r>
              <a:rPr lang="en-US" altLang="en-US" sz="2400" dirty="0"/>
              <a:t>Reduced regulatory burden</a:t>
            </a:r>
            <a:endParaRPr lang="en-US" sz="2400" dirty="0"/>
          </a:p>
        </p:txBody>
      </p:sp>
      <p:pic>
        <p:nvPicPr>
          <p:cNvPr id="5" name="Picture 2" descr="mage result for investment growth">
            <a:extLst>
              <a:ext uri="{FF2B5EF4-FFF2-40B4-BE49-F238E27FC236}">
                <a16:creationId xmlns:a16="http://schemas.microsoft.com/office/drawing/2014/main" id="{1E000595-71EA-4544-8784-90ADABA9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78" y="4427363"/>
            <a:ext cx="3759199" cy="153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384CC3E-C768-4FC9-82E4-CBE990D69D15}"/>
              </a:ext>
            </a:extLst>
          </p:cNvPr>
          <p:cNvSpPr txBox="1">
            <a:spLocks noChangeArrowheads="1"/>
          </p:cNvSpPr>
          <p:nvPr/>
        </p:nvSpPr>
        <p:spPr>
          <a:xfrm>
            <a:off x="440552" y="381000"/>
            <a:ext cx="10840721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3000A"/>
                </a:solidFill>
              </a:rPr>
              <a:t>Drivers of Business Investment</a:t>
            </a:r>
          </a:p>
        </p:txBody>
      </p:sp>
    </p:spTree>
    <p:extLst>
      <p:ext uri="{BB962C8B-B14F-4D97-AF65-F5344CB8AC3E}">
        <p14:creationId xmlns:p14="http://schemas.microsoft.com/office/powerpoint/2010/main" val="3338975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5A3AC-1DCA-4539-A00A-C2A8F2E82EF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4894" y="1082272"/>
            <a:ext cx="11105804" cy="426561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US" sz="2400" dirty="0"/>
              <a:t>End of an era: Investment slowing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Example: German automotive companies and suppliers scaling back </a:t>
            </a:r>
          </a:p>
          <a:p>
            <a:pPr lvl="1">
              <a:lnSpc>
                <a:spcPct val="170000"/>
              </a:lnSpc>
            </a:pPr>
            <a:r>
              <a:rPr lang="en-US" sz="1800" dirty="0"/>
              <a:t>Stagnant demand in China, the U.S, and Europe</a:t>
            </a:r>
          </a:p>
          <a:p>
            <a:pPr lvl="1">
              <a:lnSpc>
                <a:spcPct val="170000"/>
              </a:lnSpc>
            </a:pPr>
            <a:r>
              <a:rPr lang="en-US" sz="1800" dirty="0"/>
              <a:t>Trade war</a:t>
            </a:r>
          </a:p>
          <a:p>
            <a:pPr lvl="1">
              <a:lnSpc>
                <a:spcPct val="170000"/>
              </a:lnSpc>
            </a:pPr>
            <a:r>
              <a:rPr lang="en-US" sz="1800" dirty="0"/>
              <a:t>Continental announced tens of thousands of job cuts in 2019</a:t>
            </a:r>
          </a:p>
          <a:p>
            <a:pPr lvl="2">
              <a:lnSpc>
                <a:spcPct val="170000"/>
              </a:lnSpc>
            </a:pPr>
            <a:r>
              <a:rPr lang="en-US" sz="1400" dirty="0"/>
              <a:t>Closing plants, including Newport News, VA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Faces an expensive shift from internal combustion engines </a:t>
            </a:r>
          </a:p>
          <a:p>
            <a:pPr>
              <a:lnSpc>
                <a:spcPct val="170000"/>
              </a:lnSpc>
            </a:pPr>
            <a:r>
              <a:rPr lang="en-US" sz="2400" dirty="0"/>
              <a:t>Uncertainty about policy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84CC3E-C768-4FC9-82E4-CBE990D69D15}"/>
              </a:ext>
            </a:extLst>
          </p:cNvPr>
          <p:cNvSpPr txBox="1">
            <a:spLocks noChangeArrowheads="1"/>
          </p:cNvSpPr>
          <p:nvPr/>
        </p:nvSpPr>
        <p:spPr>
          <a:xfrm>
            <a:off x="440552" y="381000"/>
            <a:ext cx="10840721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3000A"/>
                </a:solidFill>
              </a:rPr>
              <a:t>Outlook 2020: Falling Investment</a:t>
            </a:r>
          </a:p>
        </p:txBody>
      </p:sp>
    </p:spTree>
    <p:extLst>
      <p:ext uri="{BB962C8B-B14F-4D97-AF65-F5344CB8AC3E}">
        <p14:creationId xmlns:p14="http://schemas.microsoft.com/office/powerpoint/2010/main" val="388182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FAA067-00B9-4A98-AFAC-D1153FCA07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7280" y="1242870"/>
            <a:ext cx="4868863" cy="4881563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3467" dirty="0">
                <a:solidFill>
                  <a:srgbClr val="73000A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Great Expansion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Manufacturing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Oil and gas energy</a:t>
            </a:r>
          </a:p>
          <a:p>
            <a:pPr>
              <a:lnSpc>
                <a:spcPct val="10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Tech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4-G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E-commerce</a:t>
            </a:r>
          </a:p>
          <a:p>
            <a:pPr lvl="1">
              <a:lnSpc>
                <a:spcPct val="100000"/>
              </a:lnSpc>
              <a:buClr>
                <a:srgbClr val="C00000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Disruptors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endParaRPr lang="en-US" sz="3467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lvl="2">
              <a:lnSpc>
                <a:spcPct val="80000"/>
              </a:lnSpc>
            </a:pPr>
            <a:endParaRPr lang="en-US" sz="3467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189" lvl="1" indent="0">
              <a:lnSpc>
                <a:spcPct val="80000"/>
              </a:lnSpc>
              <a:buNone/>
            </a:pPr>
            <a:endParaRPr lang="en-US" sz="3467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</a:pPr>
            <a:endParaRPr lang="en-US" sz="3467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7C9110-E84D-4220-AFB3-85FE54E1D3F2}"/>
              </a:ext>
            </a:extLst>
          </p:cNvPr>
          <p:cNvSpPr/>
          <p:nvPr/>
        </p:nvSpPr>
        <p:spPr>
          <a:xfrm>
            <a:off x="6183919" y="1262324"/>
            <a:ext cx="4686603" cy="4253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467" dirty="0">
                <a:solidFill>
                  <a:srgbClr val="73000A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Roaring 20s</a:t>
            </a:r>
          </a:p>
          <a:p>
            <a:pPr marL="380990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Manufacturing</a:t>
            </a:r>
          </a:p>
          <a:p>
            <a:pPr marL="380990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New energy</a:t>
            </a:r>
          </a:p>
          <a:p>
            <a:pPr marL="380990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Tech </a:t>
            </a:r>
          </a:p>
          <a:p>
            <a:pPr marL="990575" lvl="1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5-G</a:t>
            </a:r>
          </a:p>
          <a:p>
            <a:pPr marL="990575" lvl="1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Electric cars </a:t>
            </a:r>
          </a:p>
          <a:p>
            <a:pPr marL="990575" lvl="1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E-commerce</a:t>
            </a:r>
          </a:p>
          <a:p>
            <a:pPr marL="990575" lvl="1" indent="-380990">
              <a:buClr>
                <a:schemeClr val="accent2"/>
              </a:buClr>
              <a:buFont typeface="Arial" charset="0"/>
              <a:buChar char="•"/>
            </a:pPr>
            <a:r>
              <a:rPr lang="en-US" sz="3467" dirty="0">
                <a:ea typeface="Arial Unicode MS" pitchFamily="34" charset="-128"/>
                <a:cs typeface="Arial Unicode MS" pitchFamily="34" charset="-128"/>
              </a:rPr>
              <a:t>More disruptors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84CC3E-C768-4FC9-82E4-CBE990D69D15}"/>
              </a:ext>
            </a:extLst>
          </p:cNvPr>
          <p:cNvSpPr txBox="1">
            <a:spLocks noChangeArrowheads="1"/>
          </p:cNvSpPr>
          <p:nvPr/>
        </p:nvSpPr>
        <p:spPr>
          <a:xfrm>
            <a:off x="440552" y="381000"/>
            <a:ext cx="10840721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>
                <a:solidFill>
                  <a:srgbClr val="73000A"/>
                </a:solidFill>
              </a:rPr>
              <a:t>U.S. Business Investment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8161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3E2A6E8-1BA5-4E7F-AD49-5CE24A60C7D9}"/>
              </a:ext>
            </a:extLst>
          </p:cNvPr>
          <p:cNvSpPr txBox="1">
            <a:spLocks/>
          </p:cNvSpPr>
          <p:nvPr/>
        </p:nvSpPr>
        <p:spPr>
          <a:xfrm>
            <a:off x="413469" y="368339"/>
            <a:ext cx="11407471" cy="103882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rgbClr val="73000A"/>
                </a:solidFill>
              </a:rPr>
              <a:t>Looking Back: How has South Carolina Performed </a:t>
            </a:r>
            <a:br>
              <a:rPr lang="en-US" sz="3733" dirty="0">
                <a:solidFill>
                  <a:srgbClr val="73000A"/>
                </a:solidFill>
              </a:rPr>
            </a:br>
            <a:r>
              <a:rPr lang="en-US" sz="3733" dirty="0">
                <a:solidFill>
                  <a:srgbClr val="73000A"/>
                </a:solidFill>
              </a:rPr>
              <a:t>in the Great Expansion?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79E563-E316-4D03-8A09-C2BC102D62BE}"/>
              </a:ext>
            </a:extLst>
          </p:cNvPr>
          <p:cNvSpPr txBox="1">
            <a:spLocks/>
          </p:cNvSpPr>
          <p:nvPr/>
        </p:nvSpPr>
        <p:spPr>
          <a:xfrm>
            <a:off x="871837" y="2193299"/>
            <a:ext cx="4121427" cy="339336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Growth</a:t>
            </a:r>
          </a:p>
          <a:p>
            <a:pPr lvl="1"/>
            <a:r>
              <a:rPr lang="en-US" sz="3200" dirty="0"/>
              <a:t>Population</a:t>
            </a:r>
          </a:p>
          <a:p>
            <a:pPr lvl="1"/>
            <a:r>
              <a:rPr lang="en-US" sz="3200" dirty="0"/>
              <a:t>Employment</a:t>
            </a:r>
          </a:p>
          <a:p>
            <a:pPr lvl="1"/>
            <a:r>
              <a:rPr lang="en-US" sz="3200" dirty="0"/>
              <a:t>Income</a:t>
            </a:r>
          </a:p>
        </p:txBody>
      </p:sp>
      <p:pic>
        <p:nvPicPr>
          <p:cNvPr id="6" name="Picture 2" descr="mage result for south carolina map">
            <a:extLst>
              <a:ext uri="{FF2B5EF4-FFF2-40B4-BE49-F238E27FC236}">
                <a16:creationId xmlns:a16="http://schemas.microsoft.com/office/drawing/2014/main" id="{88E2960F-767E-4C76-B106-EFAB76BF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94" y="1824960"/>
            <a:ext cx="5300869" cy="41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69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30B22FBB-3367-4632-8256-72AC08D6F993}"/>
              </a:ext>
            </a:extLst>
          </p:cNvPr>
          <p:cNvGraphicFramePr/>
          <p:nvPr/>
        </p:nvGraphicFramePr>
        <p:xfrm>
          <a:off x="835378" y="1135859"/>
          <a:ext cx="9564929" cy="409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B72A121-BFDB-4880-87C9-84BC37C9E4AA}"/>
              </a:ext>
            </a:extLst>
          </p:cNvPr>
          <p:cNvSpPr/>
          <p:nvPr/>
        </p:nvSpPr>
        <p:spPr>
          <a:xfrm>
            <a:off x="835377" y="523513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U.S. Census Bureau (2019)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b="1" i="1" u="sng" dirty="0">
                <a:solidFill>
                  <a:srgbClr val="0563C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ACS Community Survey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E2A6E8-1BA5-4E7F-AD49-5CE24A60C7D9}"/>
              </a:ext>
            </a:extLst>
          </p:cNvPr>
          <p:cNvSpPr txBox="1">
            <a:spLocks/>
          </p:cNvSpPr>
          <p:nvPr/>
        </p:nvSpPr>
        <p:spPr>
          <a:xfrm>
            <a:off x="413469" y="210397"/>
            <a:ext cx="11407471" cy="103882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rgbClr val="73000A"/>
                </a:solidFill>
              </a:rPr>
              <a:t>Expanding Population</a:t>
            </a:r>
          </a:p>
        </p:txBody>
      </p:sp>
    </p:spTree>
    <p:extLst>
      <p:ext uri="{BB962C8B-B14F-4D97-AF65-F5344CB8AC3E}">
        <p14:creationId xmlns:p14="http://schemas.microsoft.com/office/powerpoint/2010/main" val="809019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42AB3C1-E1B6-4049-B22B-E1C3564FDCE0}"/>
              </a:ext>
            </a:extLst>
          </p:cNvPr>
          <p:cNvGraphicFramePr/>
          <p:nvPr/>
        </p:nvGraphicFramePr>
        <p:xfrm>
          <a:off x="1429216" y="1190272"/>
          <a:ext cx="8831937" cy="4477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53FFAFD-8D23-4C45-B0F3-9B7F045A2557}"/>
              </a:ext>
            </a:extLst>
          </p:cNvPr>
          <p:cNvSpPr/>
          <p:nvPr/>
        </p:nvSpPr>
        <p:spPr>
          <a:xfrm>
            <a:off x="1429215" y="5578478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U.S. Census Bureau (2019)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b="1" i="1" u="sng" dirty="0">
                <a:solidFill>
                  <a:srgbClr val="0563C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ACS Community Survey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E2A6E8-1BA5-4E7F-AD49-5CE24A60C7D9}"/>
              </a:ext>
            </a:extLst>
          </p:cNvPr>
          <p:cNvSpPr txBox="1">
            <a:spLocks/>
          </p:cNvSpPr>
          <p:nvPr/>
        </p:nvSpPr>
        <p:spPr>
          <a:xfrm>
            <a:off x="413469" y="210397"/>
            <a:ext cx="11407471" cy="103882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33" dirty="0">
                <a:solidFill>
                  <a:srgbClr val="73000A"/>
                </a:solidFill>
              </a:rPr>
              <a:t>Growing Jobs</a:t>
            </a:r>
          </a:p>
        </p:txBody>
      </p:sp>
    </p:spTree>
    <p:extLst>
      <p:ext uri="{BB962C8B-B14F-4D97-AF65-F5344CB8AC3E}">
        <p14:creationId xmlns:p14="http://schemas.microsoft.com/office/powerpoint/2010/main" val="2232151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>
            <a:extLst>
              <a:ext uri="{FF2B5EF4-FFF2-40B4-BE49-F238E27FC236}">
                <a16:creationId xmlns:a16="http://schemas.microsoft.com/office/drawing/2014/main" id="{E00D21D5-31EA-4141-B11F-30DE3A57F0B5}"/>
              </a:ext>
            </a:extLst>
          </p:cNvPr>
          <p:cNvSpPr txBox="1">
            <a:spLocks noChangeArrowheads="1"/>
          </p:cNvSpPr>
          <p:nvPr/>
        </p:nvSpPr>
        <p:spPr>
          <a:xfrm>
            <a:off x="-123462" y="218943"/>
            <a:ext cx="12163031" cy="4146421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5333" b="1" dirty="0">
              <a:ln w="1143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027">
            <a:extLst>
              <a:ext uri="{FF2B5EF4-FFF2-40B4-BE49-F238E27FC236}">
                <a16:creationId xmlns:a16="http://schemas.microsoft.com/office/drawing/2014/main" id="{DEE5B9A2-6FC6-46D9-B74D-0A9796A70604}"/>
              </a:ext>
            </a:extLst>
          </p:cNvPr>
          <p:cNvSpPr txBox="1">
            <a:spLocks noChangeArrowheads="1"/>
          </p:cNvSpPr>
          <p:nvPr/>
        </p:nvSpPr>
        <p:spPr>
          <a:xfrm>
            <a:off x="1755795" y="4379830"/>
            <a:ext cx="8839200" cy="1614829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 Woodward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Division of Research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r>
              <a:rPr lang="en-US" sz="29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 of Economics</a:t>
            </a: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9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  <a:defRPr/>
            </a:pPr>
            <a:endParaRPr lang="en-US" sz="2933" i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7595" y="2468245"/>
            <a:ext cx="10515600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7200" dirty="0">
                <a:ln w="11430"/>
                <a:cs typeface="Arial" panose="020B0604020202020204" pitchFamily="34" charset="0"/>
              </a:rPr>
              <a:t>Economic Outlook:</a:t>
            </a:r>
            <a:br>
              <a:rPr lang="en-US" sz="7200" dirty="0">
                <a:ln w="11430"/>
                <a:cs typeface="Arial" panose="020B0604020202020204" pitchFamily="34" charset="0"/>
              </a:rPr>
            </a:br>
            <a:r>
              <a:rPr lang="en-US" sz="7200" dirty="0">
                <a:ln w="11430"/>
                <a:cs typeface="Arial" panose="020B0604020202020204" pitchFamily="34" charset="0"/>
              </a:rPr>
              <a:t>The Great Expansion </a:t>
            </a:r>
            <a:br>
              <a:rPr lang="en-US" sz="7200" dirty="0">
                <a:ln w="11430"/>
                <a:cs typeface="Arial" panose="020B0604020202020204" pitchFamily="34" charset="0"/>
              </a:rPr>
            </a:br>
            <a:r>
              <a:rPr lang="en-US" sz="7200" dirty="0">
                <a:ln w="11430"/>
                <a:cs typeface="Arial" panose="020B0604020202020204" pitchFamily="34" charset="0"/>
              </a:rPr>
              <a:t>and the Roaring 20s</a:t>
            </a:r>
            <a:br>
              <a:rPr lang="en-US" sz="7200" b="1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890492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46E120-EE9B-4310-B186-EE18030E0071}"/>
              </a:ext>
            </a:extLst>
          </p:cNvPr>
          <p:cNvSpPr txBox="1">
            <a:spLocks/>
          </p:cNvSpPr>
          <p:nvPr/>
        </p:nvSpPr>
        <p:spPr>
          <a:xfrm>
            <a:off x="352612" y="306561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3000A"/>
                </a:solidFill>
              </a:rPr>
              <a:t>Rising Standard of Living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EF85F80-88CC-40AE-B784-6CEE860792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03754"/>
              </p:ext>
            </p:extLst>
          </p:nvPr>
        </p:nvGraphicFramePr>
        <p:xfrm>
          <a:off x="1396043" y="1388024"/>
          <a:ext cx="8000043" cy="3876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452C9DA-D330-4032-9A7A-9460378D851C}"/>
              </a:ext>
            </a:extLst>
          </p:cNvPr>
          <p:cNvSpPr/>
          <p:nvPr/>
        </p:nvSpPr>
        <p:spPr>
          <a:xfrm>
            <a:off x="1396043" y="526698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U.S. Census Bureau (2019)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b="1" i="1" u="sng" dirty="0">
                <a:solidFill>
                  <a:srgbClr val="0563C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ACS Community Survey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621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1DF39A-61A5-4DA7-9CF4-C48D700DC314}"/>
              </a:ext>
            </a:extLst>
          </p:cNvPr>
          <p:cNvGraphicFramePr/>
          <p:nvPr/>
        </p:nvGraphicFramePr>
        <p:xfrm>
          <a:off x="922351" y="1449694"/>
          <a:ext cx="9573371" cy="4095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FF701A8-0A12-40D1-9F25-46151AECFB26}"/>
              </a:ext>
            </a:extLst>
          </p:cNvPr>
          <p:cNvSpPr/>
          <p:nvPr/>
        </p:nvSpPr>
        <p:spPr>
          <a:xfrm>
            <a:off x="824088" y="577823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U.S. Census Bureau (2019)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b="1" i="1" u="sng" dirty="0">
                <a:solidFill>
                  <a:srgbClr val="0563C1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ACS Community Survey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46E120-EE9B-4310-B186-EE18030E0071}"/>
              </a:ext>
            </a:extLst>
          </p:cNvPr>
          <p:cNvSpPr txBox="1">
            <a:spLocks/>
          </p:cNvSpPr>
          <p:nvPr/>
        </p:nvSpPr>
        <p:spPr>
          <a:xfrm>
            <a:off x="352612" y="306694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73000A"/>
                </a:solidFill>
              </a:rPr>
              <a:t>Higher</a:t>
            </a:r>
            <a:r>
              <a:rPr lang="en-US" b="1" dirty="0">
                <a:solidFill>
                  <a:srgbClr val="73000A"/>
                </a:solidFill>
              </a:rPr>
              <a:t> Education</a:t>
            </a:r>
          </a:p>
        </p:txBody>
      </p:sp>
    </p:spTree>
    <p:extLst>
      <p:ext uri="{BB962C8B-B14F-4D97-AF65-F5344CB8AC3E}">
        <p14:creationId xmlns:p14="http://schemas.microsoft.com/office/powerpoint/2010/main" val="3572896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A6812D-2957-4FDA-9C20-0974B35E82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15058"/>
            <a:ext cx="8376586" cy="52065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DDE0F6-A291-40EB-860D-ED44CD6F88CA}"/>
              </a:ext>
            </a:extLst>
          </p:cNvPr>
          <p:cNvSpPr/>
          <p:nvPr/>
        </p:nvSpPr>
        <p:spPr>
          <a:xfrm>
            <a:off x="245174" y="6237432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U.S. Census Bureau (2019)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1600" b="1" i="1" u="sng" dirty="0">
                <a:solidFill>
                  <a:srgbClr val="0563C1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ACS Community Survey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46E120-EE9B-4310-B186-EE18030E0071}"/>
              </a:ext>
            </a:extLst>
          </p:cNvPr>
          <p:cNvSpPr txBox="1">
            <a:spLocks/>
          </p:cNvSpPr>
          <p:nvPr/>
        </p:nvSpPr>
        <p:spPr>
          <a:xfrm>
            <a:off x="-2407213" y="0"/>
            <a:ext cx="109728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1" dirty="0">
                <a:solidFill>
                  <a:srgbClr val="73000A"/>
                </a:solidFill>
              </a:rPr>
              <a:t>Higher</a:t>
            </a:r>
            <a:r>
              <a:rPr lang="en-US" b="1" dirty="0">
                <a:solidFill>
                  <a:srgbClr val="73000A"/>
                </a:solidFill>
              </a:rPr>
              <a:t> Education</a:t>
            </a:r>
          </a:p>
        </p:txBody>
      </p:sp>
    </p:spTree>
    <p:extLst>
      <p:ext uri="{BB962C8B-B14F-4D97-AF65-F5344CB8AC3E}">
        <p14:creationId xmlns:p14="http://schemas.microsoft.com/office/powerpoint/2010/main" val="4053457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DAAA-C1B4-4150-8A2F-B6651FF41C5D}"/>
              </a:ext>
            </a:extLst>
          </p:cNvPr>
          <p:cNvSpPr txBox="1">
            <a:spLocks/>
          </p:cNvSpPr>
          <p:nvPr/>
        </p:nvSpPr>
        <p:spPr>
          <a:xfrm>
            <a:off x="540690" y="288847"/>
            <a:ext cx="10379100" cy="1143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Charleston: </a:t>
            </a:r>
            <a:r>
              <a:rPr lang="en-US" sz="5867" dirty="0">
                <a:solidFill>
                  <a:srgbClr val="73000A"/>
                </a:solidFill>
              </a:rPr>
              <a:t>Winning </a:t>
            </a:r>
            <a:r>
              <a:rPr lang="en-US" sz="5867" b="1" dirty="0">
                <a:solidFill>
                  <a:srgbClr val="73000A"/>
                </a:solidFill>
              </a:rPr>
              <a:t>College-Educated Labor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E7038-983A-4E4A-882F-51581C997259}"/>
              </a:ext>
            </a:extLst>
          </p:cNvPr>
          <p:cNvSpPr txBox="1">
            <a:spLocks/>
          </p:cNvSpPr>
          <p:nvPr/>
        </p:nvSpPr>
        <p:spPr>
          <a:xfrm>
            <a:off x="756833" y="1587500"/>
            <a:ext cx="5034367" cy="327800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/>
              <a:t>+ Large increase in share of adult population with four-year degree</a:t>
            </a:r>
          </a:p>
          <a:p>
            <a:pPr marL="0" indent="0">
              <a:buNone/>
            </a:pPr>
            <a:endParaRPr lang="en-US" sz="2800" b="1" i="1" dirty="0"/>
          </a:p>
          <a:p>
            <a:pPr marL="0" indent="0">
              <a:buNone/>
            </a:pPr>
            <a:r>
              <a:rPr lang="en-US" sz="2800" b="1" i="1" dirty="0"/>
              <a:t>+ Largest educated labor pool</a:t>
            </a:r>
          </a:p>
          <a:p>
            <a:pPr marL="0" indent="0">
              <a:buNone/>
            </a:pPr>
            <a:endParaRPr lang="en-US" sz="2800" b="1" i="1" dirty="0"/>
          </a:p>
          <a:p>
            <a:pPr marL="0" indent="0">
              <a:buNone/>
            </a:pPr>
            <a:r>
              <a:rPr lang="en-US" sz="2800" b="1" i="1" dirty="0"/>
              <a:t>= Greatest income growth</a:t>
            </a:r>
          </a:p>
          <a:p>
            <a:endParaRPr lang="en-US" sz="2800" b="1" dirty="0"/>
          </a:p>
          <a:p>
            <a:pPr lvl="1">
              <a:buFont typeface="Arial" pitchFamily="34" charset="0"/>
              <a:buNone/>
            </a:pPr>
            <a:endParaRPr lang="en-US" sz="3733" b="1" dirty="0"/>
          </a:p>
        </p:txBody>
      </p:sp>
      <p:pic>
        <p:nvPicPr>
          <p:cNvPr id="4" name="Picture 2" descr="mage result for cooper river bridge run">
            <a:extLst>
              <a:ext uri="{FF2B5EF4-FFF2-40B4-BE49-F238E27FC236}">
                <a16:creationId xmlns:a16="http://schemas.microsoft.com/office/drawing/2014/main" id="{A3225C94-9D67-46A3-8DD0-EACBB8B2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15" y="1722792"/>
            <a:ext cx="4910560" cy="383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43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823D-C303-452C-97EF-9231EDDE478C}"/>
              </a:ext>
            </a:extLst>
          </p:cNvPr>
          <p:cNvSpPr txBox="1">
            <a:spLocks/>
          </p:cNvSpPr>
          <p:nvPr/>
        </p:nvSpPr>
        <p:spPr>
          <a:xfrm>
            <a:off x="-854067" y="355223"/>
            <a:ext cx="10357672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solidFill>
                  <a:srgbClr val="73000A"/>
                </a:solidFill>
              </a:rPr>
              <a:t>Challenges in the Midlands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E1896-AEA9-4866-BFFD-352E7CF96669}"/>
              </a:ext>
            </a:extLst>
          </p:cNvPr>
          <p:cNvSpPr txBox="1">
            <a:spLocks/>
          </p:cNvSpPr>
          <p:nvPr/>
        </p:nvSpPr>
        <p:spPr>
          <a:xfrm>
            <a:off x="426721" y="1252558"/>
            <a:ext cx="7068708" cy="45782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b="1" dirty="0"/>
              <a:t>Talent</a:t>
            </a:r>
          </a:p>
          <a:p>
            <a:pPr lvl="1"/>
            <a:r>
              <a:rPr lang="en-US" sz="2400" dirty="0"/>
              <a:t>good base</a:t>
            </a:r>
            <a:r>
              <a:rPr lang="en-US" sz="2400" b="1" dirty="0"/>
              <a:t>, </a:t>
            </a:r>
            <a:r>
              <a:rPr lang="en-US" sz="2400" dirty="0"/>
              <a:t>but not Raleigh and below U.S.</a:t>
            </a:r>
          </a:p>
          <a:p>
            <a:r>
              <a:rPr lang="en-US" sz="2667" b="1" dirty="0"/>
              <a:t>Entrepreneurial and business environment</a:t>
            </a:r>
          </a:p>
          <a:p>
            <a:pPr lvl="1"/>
            <a:r>
              <a:rPr lang="en-US" sz="2400" dirty="0"/>
              <a:t>Healthy, but few HQs</a:t>
            </a:r>
          </a:p>
          <a:p>
            <a:pPr lvl="1"/>
            <a:r>
              <a:rPr lang="en-US" sz="2400" dirty="0"/>
              <a:t>Slow growth in professional and technical businesses and occupations</a:t>
            </a:r>
          </a:p>
          <a:p>
            <a:r>
              <a:rPr lang="en-US" sz="2667" b="1" dirty="0"/>
              <a:t>Innovative activity</a:t>
            </a:r>
          </a:p>
          <a:p>
            <a:pPr lvl="1"/>
            <a:r>
              <a:rPr lang="en-US" sz="2400" dirty="0"/>
              <a:t> low for university town</a:t>
            </a:r>
          </a:p>
          <a:p>
            <a:r>
              <a:rPr lang="en-US" sz="2667" b="1" dirty="0"/>
              <a:t>Cluster development</a:t>
            </a:r>
          </a:p>
          <a:p>
            <a:pPr lvl="1"/>
            <a:r>
              <a:rPr lang="en-US" sz="2400" dirty="0"/>
              <a:t>Weak</a:t>
            </a:r>
          </a:p>
          <a:p>
            <a:endParaRPr lang="en-US" sz="26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1C7C3-A39C-4AF8-B2BC-7C16F0CC2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243" y="1056495"/>
            <a:ext cx="3121703" cy="1695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6E7528-B785-43F5-8A4B-EAEB988B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429" y="2899116"/>
            <a:ext cx="4378517" cy="36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4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27A3C93-2410-4BC9-B3BE-085D932CCB44}"/>
              </a:ext>
            </a:extLst>
          </p:cNvPr>
          <p:cNvSpPr txBox="1">
            <a:spLocks noChangeArrowheads="1"/>
          </p:cNvSpPr>
          <p:nvPr/>
        </p:nvSpPr>
        <p:spPr>
          <a:xfrm>
            <a:off x="594775" y="506237"/>
            <a:ext cx="10357672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Clusters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67F8C0E-0377-4091-A939-7FD8049EAEC1}"/>
              </a:ext>
            </a:extLst>
          </p:cNvPr>
          <p:cNvSpPr txBox="1">
            <a:spLocks noChangeArrowheads="1"/>
          </p:cNvSpPr>
          <p:nvPr/>
        </p:nvSpPr>
        <p:spPr>
          <a:xfrm>
            <a:off x="1338470" y="1492088"/>
            <a:ext cx="9435548" cy="416558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/>
              <a:t>Business synergies from geographical proximity</a:t>
            </a:r>
          </a:p>
          <a:p>
            <a:r>
              <a:rPr lang="en-US" sz="2667" dirty="0"/>
              <a:t>Traded, or </a:t>
            </a:r>
            <a:r>
              <a:rPr lang="en-US" sz="2667" i="1" dirty="0"/>
              <a:t>export </a:t>
            </a:r>
            <a:r>
              <a:rPr lang="en-US" sz="2667" dirty="0"/>
              <a:t>clusters </a:t>
            </a:r>
          </a:p>
          <a:p>
            <a:pPr lvl="1"/>
            <a:r>
              <a:rPr lang="en-US" sz="2400" dirty="0"/>
              <a:t>drive regional and national development</a:t>
            </a:r>
          </a:p>
          <a:p>
            <a:pPr lvl="1"/>
            <a:r>
              <a:rPr lang="en-US" sz="2400" dirty="0"/>
              <a:t>draw value (income) from outside the area</a:t>
            </a:r>
          </a:p>
          <a:p>
            <a:pPr lvl="1"/>
            <a:r>
              <a:rPr lang="en-US" sz="2400" dirty="0"/>
              <a:t>Local retail, commercial, other local services depend on traded clusters to survive</a:t>
            </a:r>
          </a:p>
          <a:p>
            <a:r>
              <a:rPr lang="en-US" sz="2667" dirty="0"/>
              <a:t>Midlands</a:t>
            </a:r>
          </a:p>
          <a:p>
            <a:pPr lvl="1"/>
            <a:r>
              <a:rPr lang="en-US" sz="2400" dirty="0"/>
              <a:t>Insurance</a:t>
            </a:r>
          </a:p>
          <a:p>
            <a:pPr lvl="1"/>
            <a:r>
              <a:rPr lang="en-US" sz="2400" dirty="0"/>
              <a:t>Hydrogen fuel cells</a:t>
            </a:r>
          </a:p>
          <a:p>
            <a:pPr lvl="1"/>
            <a:r>
              <a:rPr lang="en-US" sz="2400" dirty="0"/>
              <a:t>Nuclear</a:t>
            </a:r>
          </a:p>
        </p:txBody>
      </p:sp>
    </p:spTree>
    <p:extLst>
      <p:ext uri="{BB962C8B-B14F-4D97-AF65-F5344CB8AC3E}">
        <p14:creationId xmlns:p14="http://schemas.microsoft.com/office/powerpoint/2010/main" val="1793158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04A3920-677F-40C9-8273-6E8EA2EA26CE}"/>
              </a:ext>
            </a:extLst>
          </p:cNvPr>
          <p:cNvSpPr txBox="1">
            <a:spLocks/>
          </p:cNvSpPr>
          <p:nvPr/>
        </p:nvSpPr>
        <p:spPr>
          <a:xfrm>
            <a:off x="800655" y="194291"/>
            <a:ext cx="10357672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1" dirty="0">
                <a:solidFill>
                  <a:srgbClr val="73000A"/>
                </a:solidFill>
              </a:rPr>
              <a:t>Next Expansion: Flagship University Role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F324F7B-DB0C-4D24-B3A6-72D52E31DB8B}"/>
              </a:ext>
            </a:extLst>
          </p:cNvPr>
          <p:cNvSpPr txBox="1">
            <a:spLocks/>
          </p:cNvSpPr>
          <p:nvPr/>
        </p:nvSpPr>
        <p:spPr>
          <a:xfrm>
            <a:off x="165191" y="1590627"/>
            <a:ext cx="6146871" cy="44581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667" dirty="0"/>
              <a:t>Catalyst for economic development</a:t>
            </a:r>
            <a:endParaRPr lang="en-US" sz="3733" dirty="0"/>
          </a:p>
          <a:p>
            <a:pPr lvl="1"/>
            <a:r>
              <a:rPr lang="en-US" sz="2667" dirty="0"/>
              <a:t>Need leadership</a:t>
            </a:r>
          </a:p>
          <a:p>
            <a:pPr lvl="1"/>
            <a:r>
              <a:rPr lang="en-US" sz="2667" dirty="0"/>
              <a:t>Boost talent</a:t>
            </a:r>
          </a:p>
          <a:p>
            <a:pPr lvl="2"/>
            <a:r>
              <a:rPr lang="en-US" sz="2467" dirty="0"/>
              <a:t>Major challenge</a:t>
            </a:r>
          </a:p>
          <a:p>
            <a:pPr lvl="1"/>
            <a:r>
              <a:rPr lang="en-US" sz="2667" dirty="0"/>
              <a:t>Boost investment</a:t>
            </a:r>
          </a:p>
          <a:p>
            <a:pPr lvl="2"/>
            <a:r>
              <a:rPr lang="en-US" sz="2467" dirty="0"/>
              <a:t>Partnerships like IBM/Siemens/BMW</a:t>
            </a:r>
          </a:p>
          <a:p>
            <a:pPr lvl="2"/>
            <a:r>
              <a:rPr lang="en-US" sz="2467" dirty="0"/>
              <a:t>Defense</a:t>
            </a:r>
          </a:p>
          <a:p>
            <a:pPr lvl="3"/>
            <a:r>
              <a:rPr lang="en-US" sz="2267" dirty="0"/>
              <a:t>Army Futures Command</a:t>
            </a:r>
          </a:p>
          <a:p>
            <a:pPr lvl="1"/>
            <a:endParaRPr lang="en-US" sz="26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2212B-F1B2-4759-AC83-39A825706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4996" y="1904535"/>
            <a:ext cx="4953331" cy="355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090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ge">
            <a:extLst>
              <a:ext uri="{FF2B5EF4-FFF2-40B4-BE49-F238E27FC236}">
                <a16:creationId xmlns:a16="http://schemas.microsoft.com/office/drawing/2014/main" id="{BC938C08-CAB7-45FA-8CC9-A629D0D1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6" y="373468"/>
            <a:ext cx="4430531" cy="615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B3E11C-66E3-4BA0-84BB-8A883BCBD791}"/>
              </a:ext>
            </a:extLst>
          </p:cNvPr>
          <p:cNvSpPr/>
          <p:nvPr/>
        </p:nvSpPr>
        <p:spPr>
          <a:xfrm>
            <a:off x="4809067" y="611566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Center for Budget and Policy Priorities </a:t>
            </a:r>
            <a:r>
              <a:rPr lang="en-US" sz="1400" dirty="0"/>
              <a:t>(2019)</a:t>
            </a:r>
          </a:p>
        </p:txBody>
      </p:sp>
      <p:sp>
        <p:nvSpPr>
          <p:cNvPr id="4" name="Left Arrow 2">
            <a:extLst>
              <a:ext uri="{FF2B5EF4-FFF2-40B4-BE49-F238E27FC236}">
                <a16:creationId xmlns:a16="http://schemas.microsoft.com/office/drawing/2014/main" id="{ADC6EC8B-8C9F-4982-B80F-AF5F81AB01B2}"/>
              </a:ext>
            </a:extLst>
          </p:cNvPr>
          <p:cNvSpPr/>
          <p:nvPr/>
        </p:nvSpPr>
        <p:spPr>
          <a:xfrm>
            <a:off x="3959513" y="1790768"/>
            <a:ext cx="1304544" cy="12688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AB762-6FA1-4B5F-9A86-5929F893DCFE}"/>
              </a:ext>
            </a:extLst>
          </p:cNvPr>
          <p:cNvSpPr txBox="1"/>
          <p:nvPr/>
        </p:nvSpPr>
        <p:spPr>
          <a:xfrm>
            <a:off x="5264057" y="1602829"/>
            <a:ext cx="281762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73000A"/>
                </a:solidFill>
              </a:rPr>
              <a:t>Major Challenge</a:t>
            </a:r>
          </a:p>
        </p:txBody>
      </p:sp>
    </p:spTree>
    <p:extLst>
      <p:ext uri="{BB962C8B-B14F-4D97-AF65-F5344CB8AC3E}">
        <p14:creationId xmlns:p14="http://schemas.microsoft.com/office/powerpoint/2010/main" val="3454098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1D2E6-7F99-42AA-8A5A-58B96DA67C02}"/>
              </a:ext>
            </a:extLst>
          </p:cNvPr>
          <p:cNvSpPr txBox="1">
            <a:spLocks/>
          </p:cNvSpPr>
          <p:nvPr/>
        </p:nvSpPr>
        <p:spPr>
          <a:xfrm>
            <a:off x="1057622" y="438083"/>
            <a:ext cx="4728036" cy="55755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D7936-0B25-4803-B0BC-2F02B9213CF3}"/>
              </a:ext>
            </a:extLst>
          </p:cNvPr>
          <p:cNvSpPr txBox="1">
            <a:spLocks/>
          </p:cNvSpPr>
          <p:nvPr/>
        </p:nvSpPr>
        <p:spPr>
          <a:xfrm>
            <a:off x="1338470" y="1419828"/>
            <a:ext cx="9435548" cy="36150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Great expansion</a:t>
            </a:r>
          </a:p>
          <a:p>
            <a:r>
              <a:rPr lang="en-US" dirty="0"/>
              <a:t>Roaring 20s!</a:t>
            </a:r>
          </a:p>
          <a:p>
            <a:r>
              <a:rPr lang="en-US" dirty="0"/>
              <a:t>Prepare</a:t>
            </a:r>
          </a:p>
          <a:p>
            <a:pPr lvl="1"/>
            <a:r>
              <a:rPr lang="en-US" sz="3200" dirty="0"/>
              <a:t>Attract capital</a:t>
            </a:r>
          </a:p>
          <a:p>
            <a:pPr lvl="1"/>
            <a:r>
              <a:rPr lang="en-US" sz="3200" dirty="0"/>
              <a:t>Cultivate talent</a:t>
            </a:r>
          </a:p>
        </p:txBody>
      </p:sp>
      <p:pic>
        <p:nvPicPr>
          <p:cNvPr id="4" name="Picture 4" descr="mage result for new decade 2020">
            <a:extLst>
              <a:ext uri="{FF2B5EF4-FFF2-40B4-BE49-F238E27FC236}">
                <a16:creationId xmlns:a16="http://schemas.microsoft.com/office/drawing/2014/main" id="{87659555-F84F-4CCE-ACA8-AFC4BB26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36" y="1419827"/>
            <a:ext cx="5384800" cy="335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05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F29F036D-87C7-4F58-82E5-122A31E942B6}"/>
              </a:ext>
            </a:extLst>
          </p:cNvPr>
          <p:cNvSpPr txBox="1">
            <a:spLocks/>
          </p:cNvSpPr>
          <p:nvPr/>
        </p:nvSpPr>
        <p:spPr>
          <a:xfrm>
            <a:off x="609600" y="503996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73000A"/>
                </a:solidFill>
                <a:latin typeface="Lucida Handwriting" charset="0"/>
                <a:ea typeface="Lucida Handwriting" charset="0"/>
                <a:cs typeface="Lucida Handwriting" charset="0"/>
              </a:rPr>
              <a:t>Happy Holidays!</a:t>
            </a:r>
          </a:p>
        </p:txBody>
      </p:sp>
      <p:pic>
        <p:nvPicPr>
          <p:cNvPr id="3" name="Picture 2" descr="mage result for christmas tree columbia sc state house">
            <a:extLst>
              <a:ext uri="{FF2B5EF4-FFF2-40B4-BE49-F238E27FC236}">
                <a16:creationId xmlns:a16="http://schemas.microsoft.com/office/drawing/2014/main" id="{88ABEB09-DCFE-4C71-BA44-4B245B291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43" y="1893073"/>
            <a:ext cx="4325511" cy="36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age result for christmas holiday bough">
            <a:extLst>
              <a:ext uri="{FF2B5EF4-FFF2-40B4-BE49-F238E27FC236}">
                <a16:creationId xmlns:a16="http://schemas.microsoft.com/office/drawing/2014/main" id="{C704FABE-1E90-4EE9-BF7B-E199DF34F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55" y="1893072"/>
            <a:ext cx="2898816" cy="28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ge result for christmas holiday bough">
            <a:extLst>
              <a:ext uri="{FF2B5EF4-FFF2-40B4-BE49-F238E27FC236}">
                <a16:creationId xmlns:a16="http://schemas.microsoft.com/office/drawing/2014/main" id="{8C98E85E-641C-4AC1-A27C-3B319CB6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768" y="1893072"/>
            <a:ext cx="2898816" cy="28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239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ED5AF-6212-4543-BF8F-A0C0856ED19B}"/>
              </a:ext>
            </a:extLst>
          </p:cNvPr>
          <p:cNvSpPr txBox="1">
            <a:spLocks/>
          </p:cNvSpPr>
          <p:nvPr/>
        </p:nvSpPr>
        <p:spPr>
          <a:xfrm>
            <a:off x="901021" y="183494"/>
            <a:ext cx="10357672" cy="7012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73000A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257F0-01F5-45C8-9DB9-39D9DC513C8B}"/>
              </a:ext>
            </a:extLst>
          </p:cNvPr>
          <p:cNvSpPr txBox="1">
            <a:spLocks/>
          </p:cNvSpPr>
          <p:nvPr/>
        </p:nvSpPr>
        <p:spPr>
          <a:xfrm>
            <a:off x="183776" y="1161391"/>
            <a:ext cx="7214551" cy="49121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b="1" dirty="0"/>
              <a:t>Looking ahead: </a:t>
            </a:r>
            <a:br>
              <a:rPr lang="en-US" sz="2133" b="1" dirty="0"/>
            </a:br>
            <a:r>
              <a:rPr lang="en-US" sz="2133" dirty="0">
                <a:solidFill>
                  <a:srgbClr val="73000A"/>
                </a:solidFill>
              </a:rPr>
              <a:t>Challenges facing South Carolina’s economy</a:t>
            </a:r>
          </a:p>
          <a:p>
            <a:pPr lvl="1"/>
            <a:r>
              <a:rPr lang="en-US" sz="2133" dirty="0"/>
              <a:t>Aging expansion</a:t>
            </a:r>
          </a:p>
          <a:p>
            <a:pPr lvl="1"/>
            <a:r>
              <a:rPr lang="en-US" sz="2133" dirty="0"/>
              <a:t>Slow economic growth</a:t>
            </a:r>
          </a:p>
          <a:p>
            <a:pPr lvl="1"/>
            <a:r>
              <a:rPr lang="en-US" sz="2133" dirty="0"/>
              <a:t>Falling growth in private investment</a:t>
            </a:r>
          </a:p>
          <a:p>
            <a:r>
              <a:rPr lang="en-US" sz="2133" b="1" dirty="0"/>
              <a:t>Looking back: </a:t>
            </a:r>
            <a:br>
              <a:rPr lang="en-US" sz="2133" b="1" dirty="0"/>
            </a:br>
            <a:r>
              <a:rPr lang="en-US" sz="2133" dirty="0">
                <a:solidFill>
                  <a:srgbClr val="73000A"/>
                </a:solidFill>
              </a:rPr>
              <a:t>Regional performance in the Great Expansion</a:t>
            </a:r>
          </a:p>
          <a:p>
            <a:pPr lvl="1"/>
            <a:r>
              <a:rPr lang="en-US" sz="2133" dirty="0"/>
              <a:t>Ten years after the Great Recession</a:t>
            </a:r>
          </a:p>
          <a:p>
            <a:pPr lvl="1"/>
            <a:r>
              <a:rPr lang="en-US" sz="2133" dirty="0"/>
              <a:t>Winners in the economic marathon</a:t>
            </a:r>
          </a:p>
          <a:p>
            <a:pPr lvl="2"/>
            <a:r>
              <a:rPr lang="en-US" sz="1867" dirty="0"/>
              <a:t>Growing Population</a:t>
            </a:r>
          </a:p>
          <a:p>
            <a:pPr lvl="2"/>
            <a:r>
              <a:rPr lang="en-US" sz="1867" dirty="0"/>
              <a:t>Expanding Employment</a:t>
            </a:r>
          </a:p>
          <a:p>
            <a:pPr lvl="2"/>
            <a:r>
              <a:rPr lang="en-US" sz="1867" dirty="0"/>
              <a:t>Rising Standard of Living Income</a:t>
            </a:r>
          </a:p>
          <a:p>
            <a:r>
              <a:rPr lang="en-US" sz="2133" b="1" dirty="0"/>
              <a:t>Looking ahead: </a:t>
            </a:r>
            <a:r>
              <a:rPr lang="en-US" sz="2133" dirty="0">
                <a:solidFill>
                  <a:srgbClr val="73000A"/>
                </a:solidFill>
              </a:rPr>
              <a:t>Role of higher education</a:t>
            </a:r>
          </a:p>
          <a:p>
            <a:pPr lvl="1"/>
            <a:r>
              <a:rPr lang="en-US" sz="2133" dirty="0"/>
              <a:t>Where graduates go in South Carolina</a:t>
            </a:r>
          </a:p>
        </p:txBody>
      </p:sp>
      <p:pic>
        <p:nvPicPr>
          <p:cNvPr id="4" name="Picture 2" descr="he+Cooper+River+Bridge+Run+brings+thousands+of+runners+to+Charleston+every+year.">
            <a:extLst>
              <a:ext uri="{FF2B5EF4-FFF2-40B4-BE49-F238E27FC236}">
                <a16:creationId xmlns:a16="http://schemas.microsoft.com/office/drawing/2014/main" id="{E4037DE5-B006-47FD-8E19-78E051056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06" y="1400852"/>
            <a:ext cx="4352081" cy="35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0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8A964-1CC8-4290-B662-A76E1AAA9710}"/>
              </a:ext>
            </a:extLst>
          </p:cNvPr>
          <p:cNvSpPr txBox="1">
            <a:spLocks/>
          </p:cNvSpPr>
          <p:nvPr/>
        </p:nvSpPr>
        <p:spPr>
          <a:xfrm>
            <a:off x="1188720" y="455971"/>
            <a:ext cx="8439017" cy="106034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73000A"/>
                </a:solidFill>
              </a:rPr>
              <a:t> </a:t>
            </a:r>
            <a:r>
              <a:rPr lang="en-US" sz="3733" b="1" dirty="0">
                <a:solidFill>
                  <a:srgbClr val="73000A"/>
                </a:solidFill>
              </a:rPr>
              <a:t>The Great Expansion: 2009-2019</a:t>
            </a:r>
            <a:endParaRPr lang="en-US" sz="2133" b="1" dirty="0">
              <a:solidFill>
                <a:srgbClr val="73000A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2F55-80C2-4AEB-B7A8-DF712F3AE366}"/>
              </a:ext>
            </a:extLst>
          </p:cNvPr>
          <p:cNvSpPr txBox="1">
            <a:spLocks/>
          </p:cNvSpPr>
          <p:nvPr/>
        </p:nvSpPr>
        <p:spPr>
          <a:xfrm>
            <a:off x="427574" y="1657507"/>
            <a:ext cx="9435548" cy="42657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67" dirty="0"/>
              <a:t>Longest on record</a:t>
            </a:r>
          </a:p>
          <a:p>
            <a:r>
              <a:rPr lang="en-US" sz="2667" dirty="0"/>
              <a:t>Sustaining growth</a:t>
            </a:r>
          </a:p>
          <a:p>
            <a:pPr lvl="1"/>
            <a:r>
              <a:rPr lang="en-US" sz="2667" dirty="0"/>
              <a:t>Less financial fragility</a:t>
            </a:r>
          </a:p>
          <a:p>
            <a:pPr lvl="1"/>
            <a:r>
              <a:rPr lang="en-US" sz="2667" dirty="0"/>
              <a:t>No prices shocks</a:t>
            </a:r>
          </a:p>
          <a:p>
            <a:pPr lvl="1"/>
            <a:r>
              <a:rPr lang="en-US" sz="2667" dirty="0"/>
              <a:t>Fiscal stimulus</a:t>
            </a:r>
          </a:p>
          <a:p>
            <a:pPr lvl="1"/>
            <a:r>
              <a:rPr lang="en-US" sz="2667" dirty="0"/>
              <a:t>Easier monetary policy</a:t>
            </a:r>
          </a:p>
          <a:p>
            <a:r>
              <a:rPr lang="en-US" sz="2667" dirty="0"/>
              <a:t>Roaring 20s?</a:t>
            </a:r>
          </a:p>
          <a:p>
            <a:endParaRPr lang="en-US" sz="3733" dirty="0"/>
          </a:p>
        </p:txBody>
      </p:sp>
      <p:pic>
        <p:nvPicPr>
          <p:cNvPr id="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67765273-634C-4A67-A670-47A3DE49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347" y="1516316"/>
            <a:ext cx="6707987" cy="411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7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13E9-14AD-46F6-BED6-C90593FA2855}"/>
              </a:ext>
            </a:extLst>
          </p:cNvPr>
          <p:cNvSpPr txBox="1">
            <a:spLocks/>
          </p:cNvSpPr>
          <p:nvPr/>
        </p:nvSpPr>
        <p:spPr>
          <a:xfrm>
            <a:off x="672910" y="373628"/>
            <a:ext cx="10602408" cy="102836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Long-Run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3DD51-1434-4CF0-AC34-6D2FD41E3626}"/>
              </a:ext>
            </a:extLst>
          </p:cNvPr>
          <p:cNvSpPr txBox="1">
            <a:spLocks/>
          </p:cNvSpPr>
          <p:nvPr/>
        </p:nvSpPr>
        <p:spPr>
          <a:xfrm>
            <a:off x="403952" y="1658788"/>
            <a:ext cx="6403249" cy="3540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67" dirty="0"/>
              <a:t>Investment spending falling</a:t>
            </a:r>
          </a:p>
          <a:p>
            <a:pPr lvl="1"/>
            <a:r>
              <a:rPr lang="en-US" sz="2667" dirty="0"/>
              <a:t>Portends slow growth</a:t>
            </a:r>
          </a:p>
          <a:p>
            <a:r>
              <a:rPr lang="en-US" sz="3067" dirty="0"/>
              <a:t>Government spending rising</a:t>
            </a:r>
          </a:p>
          <a:p>
            <a:pPr lvl="1"/>
            <a:r>
              <a:rPr lang="en-US" sz="2667" dirty="0"/>
              <a:t>Defense</a:t>
            </a:r>
          </a:p>
          <a:p>
            <a:r>
              <a:rPr lang="en-US" sz="3067" dirty="0"/>
              <a:t>Can this keep going?</a:t>
            </a:r>
          </a:p>
          <a:p>
            <a:endParaRPr lang="en-US" sz="3067" dirty="0"/>
          </a:p>
          <a:p>
            <a:endParaRPr lang="en-US" sz="3733" dirty="0"/>
          </a:p>
        </p:txBody>
      </p:sp>
      <p:pic>
        <p:nvPicPr>
          <p:cNvPr id="4" name="Picture 2" descr="mage result for tired runner cartoon">
            <a:extLst>
              <a:ext uri="{FF2B5EF4-FFF2-40B4-BE49-F238E27FC236}">
                <a16:creationId xmlns:a16="http://schemas.microsoft.com/office/drawing/2014/main" id="{7AB60FB2-A825-4747-B706-A41B173B4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8" y="1568250"/>
            <a:ext cx="4391377" cy="343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96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56340-3751-4EF8-A210-F672B58B8EFA}"/>
              </a:ext>
            </a:extLst>
          </p:cNvPr>
          <p:cNvSpPr txBox="1">
            <a:spLocks/>
          </p:cNvSpPr>
          <p:nvPr/>
        </p:nvSpPr>
        <p:spPr>
          <a:xfrm>
            <a:off x="1981200" y="455018"/>
            <a:ext cx="8229600" cy="747009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U.S. Defense Spending Growth</a:t>
            </a:r>
          </a:p>
        </p:txBody>
      </p:sp>
      <p:pic>
        <p:nvPicPr>
          <p:cNvPr id="3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C1B852C1-3D19-45A8-B991-5EE7EB987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40" y="1217017"/>
            <a:ext cx="8628921" cy="47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8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32E67-59C8-4C80-B87C-B344302AF159}"/>
              </a:ext>
            </a:extLst>
          </p:cNvPr>
          <p:cNvSpPr txBox="1">
            <a:spLocks/>
          </p:cNvSpPr>
          <p:nvPr/>
        </p:nvSpPr>
        <p:spPr>
          <a:xfrm>
            <a:off x="1981200" y="564877"/>
            <a:ext cx="8229600" cy="747009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U.S. Defense Spending Level</a:t>
            </a:r>
          </a:p>
        </p:txBody>
      </p:sp>
      <p:pic>
        <p:nvPicPr>
          <p:cNvPr id="3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7113C574-7D93-4987-B568-FDEB5C4AE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834" y="1318563"/>
            <a:ext cx="9180332" cy="45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D927B0-9B47-4E7D-A04F-684D503985F1}"/>
              </a:ext>
            </a:extLst>
          </p:cNvPr>
          <p:cNvSpPr txBox="1"/>
          <p:nvPr/>
        </p:nvSpPr>
        <p:spPr>
          <a:xfrm>
            <a:off x="2952751" y="928690"/>
            <a:ext cx="5715000" cy="346251"/>
          </a:xfrm>
          <a:prstGeom prst="rect">
            <a:avLst/>
          </a:prstGeom>
        </p:spPr>
        <p:txBody>
          <a:bodyPr lIns="68580" tIns="34291" rIns="68580" bIns="34291" rtlCol="0">
            <a:spAutoFit/>
          </a:bodyPr>
          <a:lstStyle/>
          <a:p>
            <a:pPr algn="ctr"/>
            <a:r>
              <a:rPr lang="en-US">
                <a:solidFill>
                  <a:srgbClr val="333333">
                    <a:alpha val="20000"/>
                  </a:srgbClr>
                </a:solidFill>
                <a:latin typeface="Calibri"/>
              </a:rPr>
              <a:t> 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49188A0-EDA2-454B-911B-F3D457256153}"/>
              </a:ext>
            </a:extLst>
          </p:cNvPr>
          <p:cNvSpPr txBox="1">
            <a:spLocks/>
          </p:cNvSpPr>
          <p:nvPr/>
        </p:nvSpPr>
        <p:spPr>
          <a:xfrm>
            <a:off x="1819421" y="500064"/>
            <a:ext cx="8229600" cy="857251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U.S. Business Investment Growth</a:t>
            </a:r>
          </a:p>
        </p:txBody>
      </p:sp>
      <p:pic>
        <p:nvPicPr>
          <p:cNvPr id="4" name="FRED Graph Chart" descr="FRED Graph">
            <a:hlinkClick r:id="rId2" tooltip="View this chart in your browser. "/>
            <a:extLst>
              <a:ext uri="{FF2B5EF4-FFF2-40B4-BE49-F238E27FC236}">
                <a16:creationId xmlns:a16="http://schemas.microsoft.com/office/drawing/2014/main" id="{1D48B0A3-4C58-4D2F-9C2C-5C3B5F3B4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08" y="1189760"/>
            <a:ext cx="8775660" cy="46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6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603EE8C-9ECE-4A80-B87B-0C3BB4FFFF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31080" y="1505008"/>
            <a:ext cx="3167062" cy="41671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Q3 2019 -3.0%</a:t>
            </a:r>
          </a:p>
          <a:p>
            <a:r>
              <a:rPr lang="en-US" dirty="0">
                <a:solidFill>
                  <a:srgbClr val="C00000"/>
                </a:solidFill>
              </a:rPr>
              <a:t>Q2 2019 -1.0%</a:t>
            </a:r>
          </a:p>
          <a:p>
            <a:r>
              <a:rPr lang="en-US" dirty="0"/>
              <a:t>Q1 2019 4.4%</a:t>
            </a:r>
          </a:p>
          <a:p>
            <a:r>
              <a:rPr lang="en-US" dirty="0"/>
              <a:t>Q4 2018 4.8%</a:t>
            </a:r>
          </a:p>
          <a:p>
            <a:r>
              <a:rPr lang="en-US" dirty="0"/>
              <a:t>Q3 2018 2.1%</a:t>
            </a:r>
          </a:p>
          <a:p>
            <a:r>
              <a:rPr lang="en-US" dirty="0"/>
              <a:t>Q2 2018 7.9%</a:t>
            </a:r>
          </a:p>
          <a:p>
            <a:r>
              <a:rPr lang="en-US" dirty="0">
                <a:solidFill>
                  <a:srgbClr val="C00000"/>
                </a:solidFill>
              </a:rPr>
              <a:t>Q1 2018 8.8%</a:t>
            </a:r>
          </a:p>
          <a:p>
            <a:r>
              <a:rPr lang="en-US" dirty="0">
                <a:solidFill>
                  <a:srgbClr val="C00000"/>
                </a:solidFill>
              </a:rPr>
              <a:t>Q4 2017 8.4%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BDC0D5-7386-4744-B686-BCB3FF069004}"/>
              </a:ext>
            </a:extLst>
          </p:cNvPr>
          <p:cNvSpPr/>
          <p:nvPr/>
        </p:nvSpPr>
        <p:spPr>
          <a:xfrm>
            <a:off x="768626" y="1970316"/>
            <a:ext cx="34402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54545"/>
                </a:solidFill>
                <a:latin typeface="Helvetica" charset="0"/>
                <a:ea typeface="Calibri" charset="0"/>
                <a:cs typeface="Times New Roman" charset="0"/>
              </a:rPr>
              <a:t>During Q3 2019: </a:t>
            </a:r>
          </a:p>
          <a:p>
            <a:pPr marL="380990" indent="-380990">
              <a:buFont typeface="Arial" charset="0"/>
              <a:buChar char="•"/>
            </a:pPr>
            <a:endParaRPr lang="en-US" sz="2400" dirty="0">
              <a:solidFill>
                <a:srgbClr val="454545"/>
              </a:solidFill>
              <a:latin typeface="Helvetica" charset="0"/>
              <a:ea typeface="Calibri" charset="0"/>
              <a:cs typeface="Times New Roman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rgbClr val="454545"/>
                </a:solidFill>
                <a:latin typeface="Helvetica" charset="0"/>
                <a:ea typeface="Calibri" charset="0"/>
                <a:cs typeface="Times New Roman" charset="0"/>
              </a:rPr>
              <a:t>Spending on structures down 15.3%. </a:t>
            </a:r>
          </a:p>
          <a:p>
            <a:pPr marL="380990" indent="-380990">
              <a:buFont typeface="Arial" charset="0"/>
              <a:buChar char="•"/>
            </a:pPr>
            <a:endParaRPr lang="en-US" sz="2400" dirty="0">
              <a:solidFill>
                <a:srgbClr val="454545"/>
              </a:solidFill>
              <a:latin typeface="Helvetica" charset="0"/>
              <a:ea typeface="Calibri" charset="0"/>
              <a:cs typeface="Times New Roman" charset="0"/>
            </a:endParaRPr>
          </a:p>
          <a:p>
            <a:pPr marL="380990" indent="-380990">
              <a:buFont typeface="Arial" charset="0"/>
              <a:buChar char="•"/>
            </a:pPr>
            <a:r>
              <a:rPr lang="en-US" sz="2400" dirty="0">
                <a:solidFill>
                  <a:srgbClr val="454545"/>
                </a:solidFill>
                <a:latin typeface="Helvetica" charset="0"/>
                <a:ea typeface="Calibri" charset="0"/>
                <a:cs typeface="Times New Roman" charset="0"/>
              </a:rPr>
              <a:t>Spending on equipment fell 3.8%.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B634CE-7356-477C-AB4A-099584BA2326}"/>
              </a:ext>
            </a:extLst>
          </p:cNvPr>
          <p:cNvCxnSpPr/>
          <p:nvPr/>
        </p:nvCxnSpPr>
        <p:spPr>
          <a:xfrm>
            <a:off x="7115695" y="1792238"/>
            <a:ext cx="1546167" cy="174378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0D9BE4-049D-46F4-8F11-68335F7B9991}"/>
              </a:ext>
            </a:extLst>
          </p:cNvPr>
          <p:cNvCxnSpPr/>
          <p:nvPr/>
        </p:nvCxnSpPr>
        <p:spPr>
          <a:xfrm flipV="1">
            <a:off x="6992899" y="3732415"/>
            <a:ext cx="1668963" cy="155673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BAA413E9-14AD-46F6-BED6-C90593FA2855}"/>
              </a:ext>
            </a:extLst>
          </p:cNvPr>
          <p:cNvSpPr txBox="1">
            <a:spLocks/>
          </p:cNvSpPr>
          <p:nvPr/>
        </p:nvSpPr>
        <p:spPr>
          <a:xfrm>
            <a:off x="266007" y="620255"/>
            <a:ext cx="11513128" cy="102836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b="1" dirty="0">
                <a:solidFill>
                  <a:srgbClr val="73000A"/>
                </a:solidFill>
              </a:rPr>
              <a:t>Latest Quarterly U.S. Investment Spending</a:t>
            </a:r>
          </a:p>
        </p:txBody>
      </p:sp>
    </p:spTree>
    <p:extLst>
      <p:ext uri="{BB962C8B-B14F-4D97-AF65-F5344CB8AC3E}">
        <p14:creationId xmlns:p14="http://schemas.microsoft.com/office/powerpoint/2010/main" val="2953156681"/>
      </p:ext>
    </p:extLst>
  </p:cSld>
  <p:clrMapOvr>
    <a:masterClrMapping/>
  </p:clrMapOvr>
</p:sld>
</file>

<file path=ppt/theme/theme1.xml><?xml version="1.0" encoding="utf-8"?>
<a:theme xmlns:a="http://schemas.openxmlformats.org/drawingml/2006/main" name="UofSC Simple Theme">
  <a:themeElements>
    <a:clrScheme name="Custom 1">
      <a:dk1>
        <a:srgbClr val="000000"/>
      </a:dk1>
      <a:lt1>
        <a:srgbClr val="FFFFFF"/>
      </a:lt1>
      <a:dk2>
        <a:srgbClr val="73000A"/>
      </a:dk2>
      <a:lt2>
        <a:srgbClr val="E7E6E6"/>
      </a:lt2>
      <a:accent1>
        <a:srgbClr val="0D3841"/>
      </a:accent1>
      <a:accent2>
        <a:srgbClr val="E23B38"/>
      </a:accent2>
      <a:accent3>
        <a:srgbClr val="759005"/>
      </a:accent3>
      <a:accent4>
        <a:srgbClr val="FFF89E"/>
      </a:accent4>
      <a:accent5>
        <a:srgbClr val="3277B6"/>
      </a:accent5>
      <a:accent6>
        <a:srgbClr val="C1D832"/>
      </a:accent6>
      <a:hlink>
        <a:srgbClr val="73000A"/>
      </a:hlink>
      <a:folHlink>
        <a:srgbClr val="E23B3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fSC_PPT_Unified_Wide" id="{790933B2-0C32-0348-9D24-A0264B7A0CC5}" vid="{FC5AFAEA-2076-5443-9A1D-6CBB305484D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ofSC Theme #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UofSC Simple Theme</Template>
  <TotalTime>471</TotalTime>
  <Words>656</Words>
  <Application>Microsoft Macintosh PowerPoint</Application>
  <PresentationFormat>Widescreen</PresentationFormat>
  <Paragraphs>162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 Unicode MS</vt:lpstr>
      <vt:lpstr>Arial</vt:lpstr>
      <vt:lpstr>Arial Black</vt:lpstr>
      <vt:lpstr>Calibri</vt:lpstr>
      <vt:lpstr>Calibri Light</vt:lpstr>
      <vt:lpstr>Georgia</vt:lpstr>
      <vt:lpstr>Helvetica</vt:lpstr>
      <vt:lpstr>Impact</vt:lpstr>
      <vt:lpstr>Lucida Handwriting</vt:lpstr>
      <vt:lpstr>Times New Roman</vt:lpstr>
      <vt:lpstr>UofSC Simple Theme</vt:lpstr>
      <vt:lpstr>Custom Design</vt:lpstr>
      <vt:lpstr>Custom Design 2</vt:lpstr>
      <vt:lpstr>Custom Design 3</vt:lpstr>
      <vt:lpstr>UofSC Theme #1</vt:lpstr>
      <vt:lpstr>PowerPoint Presentation</vt:lpstr>
      <vt:lpstr>Economic Outlook: The Great Expansion  and the Roaring 20s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Grubbs, Laney</cp:lastModifiedBy>
  <cp:revision>48</cp:revision>
  <dcterms:created xsi:type="dcterms:W3CDTF">2019-10-17T18:00:48Z</dcterms:created>
  <dcterms:modified xsi:type="dcterms:W3CDTF">2020-01-09T18:55:15Z</dcterms:modified>
</cp:coreProperties>
</file>